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lata" charset="1" panose="00000500000000000000"/>
      <p:regular r:id="rId19"/>
    </p:embeddedFont>
    <p:embeddedFont>
      <p:font typeface="Glacial Indifference" charset="1" panose="00000000000000000000"/>
      <p:regular r:id="rId20"/>
    </p:embeddedFont>
    <p:embeddedFont>
      <p:font typeface="Glacial Indifference Bold" charset="1" panose="00000800000000000000"/>
      <p:regular r:id="rId21"/>
    </p:embeddedFont>
    <p:embeddedFont>
      <p:font typeface="Glacial Indifference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9.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jpe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1534941"/>
            <a:ext cx="1034655" cy="818472"/>
          </a:xfrm>
          <a:custGeom>
            <a:avLst/>
            <a:gdLst/>
            <a:ahLst/>
            <a:cxnLst/>
            <a:rect r="r" b="b" t="t" l="l"/>
            <a:pathLst>
              <a:path h="818472" w="1034655">
                <a:moveTo>
                  <a:pt x="0" y="0"/>
                </a:moveTo>
                <a:lnTo>
                  <a:pt x="1034655" y="0"/>
                </a:lnTo>
                <a:lnTo>
                  <a:pt x="1034655" y="818472"/>
                </a:lnTo>
                <a:lnTo>
                  <a:pt x="0" y="8184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1149705" y="3368058"/>
            <a:ext cx="47625" cy="3802747"/>
            <a:chOff x="0" y="0"/>
            <a:chExt cx="12543" cy="1001547"/>
          </a:xfrm>
        </p:grpSpPr>
        <p:sp>
          <p:nvSpPr>
            <p:cNvPr name="Freeform 6" id="6"/>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7" id="7"/>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36407" y="0"/>
            <a:ext cx="9694167" cy="10287000"/>
          </a:xfrm>
          <a:custGeom>
            <a:avLst/>
            <a:gdLst/>
            <a:ahLst/>
            <a:cxnLst/>
            <a:rect r="r" b="b" t="t" l="l"/>
            <a:pathLst>
              <a:path h="10287000" w="9694167">
                <a:moveTo>
                  <a:pt x="0" y="0"/>
                </a:moveTo>
                <a:lnTo>
                  <a:pt x="9694167" y="0"/>
                </a:lnTo>
                <a:lnTo>
                  <a:pt x="9694167" y="10287000"/>
                </a:lnTo>
                <a:lnTo>
                  <a:pt x="0" y="10287000"/>
                </a:lnTo>
                <a:lnTo>
                  <a:pt x="0" y="0"/>
                </a:lnTo>
                <a:close/>
              </a:path>
            </a:pathLst>
          </a:custGeom>
          <a:blipFill>
            <a:blip r:embed="rId8"/>
            <a:stretch>
              <a:fillRect l="0" t="-627" r="-7446" b="-627"/>
            </a:stretch>
          </a:blipFill>
        </p:spPr>
      </p:sp>
      <p:sp>
        <p:nvSpPr>
          <p:cNvPr name="TextBox 9" id="9"/>
          <p:cNvSpPr txBox="true"/>
          <p:nvPr/>
        </p:nvSpPr>
        <p:spPr>
          <a:xfrm rot="0">
            <a:off x="1416336" y="3244233"/>
            <a:ext cx="8569609" cy="1158692"/>
          </a:xfrm>
          <a:prstGeom prst="rect">
            <a:avLst/>
          </a:prstGeom>
        </p:spPr>
        <p:txBody>
          <a:bodyPr anchor="t" rtlCol="false" tIns="0" lIns="0" bIns="0" rIns="0">
            <a:spAutoFit/>
          </a:bodyPr>
          <a:lstStyle/>
          <a:p>
            <a:pPr algn="l" marL="0" indent="0" lvl="0">
              <a:lnSpc>
                <a:spcPts val="9549"/>
              </a:lnSpc>
              <a:spcBef>
                <a:spcPct val="0"/>
              </a:spcBef>
            </a:pPr>
            <a:r>
              <a:rPr lang="en-US" sz="6821" spc="736">
                <a:solidFill>
                  <a:srgbClr val="FFFFFF"/>
                </a:solidFill>
                <a:latin typeface="Alata"/>
                <a:ea typeface="Alata"/>
                <a:cs typeface="Alata"/>
                <a:sym typeface="Alata"/>
              </a:rPr>
              <a:t>WINE QUALITY</a:t>
            </a:r>
          </a:p>
        </p:txBody>
      </p:sp>
      <p:sp>
        <p:nvSpPr>
          <p:cNvPr name="TextBox 10" id="10"/>
          <p:cNvSpPr txBox="true"/>
          <p:nvPr/>
        </p:nvSpPr>
        <p:spPr>
          <a:xfrm rot="0">
            <a:off x="1416336" y="4142998"/>
            <a:ext cx="9262646" cy="2281152"/>
          </a:xfrm>
          <a:prstGeom prst="rect">
            <a:avLst/>
          </a:prstGeom>
        </p:spPr>
        <p:txBody>
          <a:bodyPr anchor="t" rtlCol="false" tIns="0" lIns="0" bIns="0" rIns="0">
            <a:spAutoFit/>
          </a:bodyPr>
          <a:lstStyle/>
          <a:p>
            <a:pPr algn="l" marL="0" indent="0" lvl="0">
              <a:lnSpc>
                <a:spcPts val="18677"/>
              </a:lnSpc>
              <a:spcBef>
                <a:spcPct val="0"/>
              </a:spcBef>
            </a:pPr>
            <a:r>
              <a:rPr lang="en-US" sz="13341" spc="1440">
                <a:solidFill>
                  <a:srgbClr val="FFFFFF"/>
                </a:solidFill>
                <a:latin typeface="Alata"/>
                <a:ea typeface="Alata"/>
                <a:cs typeface="Alata"/>
                <a:sym typeface="Alata"/>
              </a:rPr>
              <a:t>PROJECT</a:t>
            </a:r>
          </a:p>
        </p:txBody>
      </p:sp>
      <p:sp>
        <p:nvSpPr>
          <p:cNvPr name="TextBox 11" id="11"/>
          <p:cNvSpPr txBox="true"/>
          <p:nvPr/>
        </p:nvSpPr>
        <p:spPr>
          <a:xfrm rot="0">
            <a:off x="2230364" y="1653731"/>
            <a:ext cx="2174166" cy="688378"/>
          </a:xfrm>
          <a:prstGeom prst="rect">
            <a:avLst/>
          </a:prstGeom>
        </p:spPr>
        <p:txBody>
          <a:bodyPr anchor="t" rtlCol="false" tIns="0" lIns="0" bIns="0" rIns="0">
            <a:spAutoFit/>
          </a:bodyPr>
          <a:lstStyle/>
          <a:p>
            <a:pPr algn="l" marL="0" indent="0" lvl="0">
              <a:lnSpc>
                <a:spcPts val="2708"/>
              </a:lnSpc>
            </a:pPr>
            <a:r>
              <a:rPr lang="en-US" sz="2531" spc="179">
                <a:solidFill>
                  <a:srgbClr val="FFFFFF"/>
                </a:solidFill>
                <a:latin typeface="Glacial Indifference"/>
                <a:ea typeface="Glacial Indifference"/>
                <a:cs typeface="Glacial Indifference"/>
                <a:sym typeface="Glacial Indifference"/>
              </a:rPr>
              <a:t>Arowwai Industries</a:t>
            </a:r>
          </a:p>
        </p:txBody>
      </p:sp>
      <p:sp>
        <p:nvSpPr>
          <p:cNvPr name="TextBox 12" id="12"/>
          <p:cNvSpPr txBox="true"/>
          <p:nvPr/>
        </p:nvSpPr>
        <p:spPr>
          <a:xfrm rot="0">
            <a:off x="1416336" y="6487123"/>
            <a:ext cx="9866662" cy="616237"/>
          </a:xfrm>
          <a:prstGeom prst="rect">
            <a:avLst/>
          </a:prstGeom>
        </p:spPr>
        <p:txBody>
          <a:bodyPr anchor="t" rtlCol="false" tIns="0" lIns="0" bIns="0" rIns="0">
            <a:spAutoFit/>
          </a:bodyPr>
          <a:lstStyle/>
          <a:p>
            <a:pPr algn="l" marL="0" indent="0" lvl="0">
              <a:lnSpc>
                <a:spcPts val="5160"/>
              </a:lnSpc>
              <a:spcBef>
                <a:spcPct val="0"/>
              </a:spcBef>
            </a:pPr>
            <a:r>
              <a:rPr lang="en-US" sz="3686" spc="398">
                <a:solidFill>
                  <a:srgbClr val="FFFFFF"/>
                </a:solidFill>
                <a:latin typeface="Alata"/>
                <a:ea typeface="Alata"/>
                <a:cs typeface="Alata"/>
                <a:sym typeface="Alata"/>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866050" y="1028700"/>
            <a:ext cx="5148157" cy="7722235"/>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t="0" r="-50000" b="0"/>
              </a:stretch>
            </a:blipFill>
          </p:spPr>
        </p:sp>
      </p:grpSp>
      <p:grpSp>
        <p:nvGrpSpPr>
          <p:cNvPr name="Group 5" id="5"/>
          <p:cNvGrpSpPr/>
          <p:nvPr/>
        </p:nvGrpSpPr>
        <p:grpSpPr>
          <a:xfrm rot="0">
            <a:off x="8939170" y="6898630"/>
            <a:ext cx="921263" cy="9212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9078644" y="7049199"/>
            <a:ext cx="642314" cy="620125"/>
          </a:xfrm>
          <a:custGeom>
            <a:avLst/>
            <a:gdLst/>
            <a:ahLst/>
            <a:cxnLst/>
            <a:rect r="r" b="b" t="t" l="l"/>
            <a:pathLst>
              <a:path h="620125" w="642314">
                <a:moveTo>
                  <a:pt x="0" y="0"/>
                </a:moveTo>
                <a:lnTo>
                  <a:pt x="642315" y="0"/>
                </a:lnTo>
                <a:lnTo>
                  <a:pt x="642315" y="620125"/>
                </a:lnTo>
                <a:lnTo>
                  <a:pt x="0" y="6201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7751207" y="6898630"/>
            <a:ext cx="921263" cy="9212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0">
            <a:off x="7904689" y="7062723"/>
            <a:ext cx="614299" cy="593078"/>
          </a:xfrm>
          <a:custGeom>
            <a:avLst/>
            <a:gdLst/>
            <a:ahLst/>
            <a:cxnLst/>
            <a:rect r="r" b="b" t="t" l="l"/>
            <a:pathLst>
              <a:path h="593078" w="614299">
                <a:moveTo>
                  <a:pt x="0" y="0"/>
                </a:moveTo>
                <a:lnTo>
                  <a:pt x="614299" y="0"/>
                </a:lnTo>
                <a:lnTo>
                  <a:pt x="614299" y="593077"/>
                </a:lnTo>
                <a:lnTo>
                  <a:pt x="0" y="5930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6567463" y="6898630"/>
            <a:ext cx="921263" cy="9212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0">
            <a:off x="6706937" y="7098247"/>
            <a:ext cx="663084" cy="522028"/>
          </a:xfrm>
          <a:custGeom>
            <a:avLst/>
            <a:gdLst/>
            <a:ahLst/>
            <a:cxnLst/>
            <a:rect r="r" b="b" t="t" l="l"/>
            <a:pathLst>
              <a:path h="522028" w="663084">
                <a:moveTo>
                  <a:pt x="0" y="0"/>
                </a:moveTo>
                <a:lnTo>
                  <a:pt x="663084" y="0"/>
                </a:lnTo>
                <a:lnTo>
                  <a:pt x="663084" y="522028"/>
                </a:lnTo>
                <a:lnTo>
                  <a:pt x="0" y="5220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0057233" y="6898630"/>
            <a:ext cx="921263" cy="92126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2F4F5"/>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0195493" y="7062723"/>
            <a:ext cx="644743" cy="620125"/>
          </a:xfrm>
          <a:custGeom>
            <a:avLst/>
            <a:gdLst/>
            <a:ahLst/>
            <a:cxnLst/>
            <a:rect r="r" b="b" t="t" l="l"/>
            <a:pathLst>
              <a:path h="620125" w="644743">
                <a:moveTo>
                  <a:pt x="0" y="0"/>
                </a:moveTo>
                <a:lnTo>
                  <a:pt x="644743" y="0"/>
                </a:lnTo>
                <a:lnTo>
                  <a:pt x="644743" y="620125"/>
                </a:lnTo>
                <a:lnTo>
                  <a:pt x="0" y="6201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6567463" y="1494069"/>
            <a:ext cx="10691837" cy="1192035"/>
          </a:xfrm>
          <a:prstGeom prst="rect">
            <a:avLst/>
          </a:prstGeom>
        </p:spPr>
        <p:txBody>
          <a:bodyPr anchor="t" rtlCol="false" tIns="0" lIns="0" bIns="0" rIns="0">
            <a:spAutoFit/>
          </a:bodyPr>
          <a:lstStyle/>
          <a:p>
            <a:pPr algn="l" marL="0" indent="0" lvl="0">
              <a:lnSpc>
                <a:spcPts val="9786"/>
              </a:lnSpc>
              <a:spcBef>
                <a:spcPct val="0"/>
              </a:spcBef>
            </a:pPr>
            <a:r>
              <a:rPr lang="en-US" sz="6990" spc="454">
                <a:solidFill>
                  <a:srgbClr val="FFFFFF"/>
                </a:solidFill>
                <a:latin typeface="Alata"/>
                <a:ea typeface="Alata"/>
                <a:cs typeface="Alata"/>
                <a:sym typeface="Alata"/>
              </a:rPr>
              <a:t>Total sulfur dioxide</a:t>
            </a:r>
          </a:p>
        </p:txBody>
      </p:sp>
      <p:sp>
        <p:nvSpPr>
          <p:cNvPr name="TextBox 23" id="23"/>
          <p:cNvSpPr txBox="true"/>
          <p:nvPr/>
        </p:nvSpPr>
        <p:spPr>
          <a:xfrm rot="0">
            <a:off x="6567463" y="4553063"/>
            <a:ext cx="6571744" cy="1208427"/>
          </a:xfrm>
          <a:prstGeom prst="rect">
            <a:avLst/>
          </a:prstGeom>
        </p:spPr>
        <p:txBody>
          <a:bodyPr anchor="t" rtlCol="false" tIns="0" lIns="0" bIns="0" rIns="0">
            <a:spAutoFit/>
          </a:bodyPr>
          <a:lstStyle/>
          <a:p>
            <a:pPr algn="l" marL="505011" indent="-252505" lvl="1">
              <a:lnSpc>
                <a:spcPts val="3274"/>
              </a:lnSpc>
              <a:buFont typeface="Arial"/>
              <a:buChar char="•"/>
            </a:pPr>
            <a:r>
              <a:rPr lang="en-US" sz="2339" spc="166">
                <a:solidFill>
                  <a:srgbClr val="FFFFFF"/>
                </a:solidFill>
                <a:latin typeface="Glacial Indifference"/>
                <a:ea typeface="Glacial Indifference"/>
                <a:cs typeface="Glacial Indifference"/>
                <a:sym typeface="Glacial Indifference"/>
              </a:rPr>
              <a:t>Total sulfur dioxide has more influence on the class of a wine category than  free sulfur dioxide.</a:t>
            </a:r>
          </a:p>
        </p:txBody>
      </p:sp>
      <p:sp>
        <p:nvSpPr>
          <p:cNvPr name="TextBox 24" id="24"/>
          <p:cNvSpPr txBox="true"/>
          <p:nvPr/>
        </p:nvSpPr>
        <p:spPr>
          <a:xfrm rot="0">
            <a:off x="6706937" y="3039986"/>
            <a:ext cx="4381289" cy="1036826"/>
          </a:xfrm>
          <a:prstGeom prst="rect">
            <a:avLst/>
          </a:prstGeom>
        </p:spPr>
        <p:txBody>
          <a:bodyPr anchor="t" rtlCol="false" tIns="0" lIns="0" bIns="0" rIns="0">
            <a:spAutoFit/>
          </a:bodyPr>
          <a:lstStyle/>
          <a:p>
            <a:pPr algn="l" marL="0" indent="0" lvl="0">
              <a:lnSpc>
                <a:spcPts val="8477"/>
              </a:lnSpc>
              <a:spcBef>
                <a:spcPct val="0"/>
              </a:spcBef>
            </a:pPr>
            <a:r>
              <a:rPr lang="en-US" sz="6055">
                <a:solidFill>
                  <a:srgbClr val="FFDC4D"/>
                </a:solidFill>
                <a:latin typeface="Alata"/>
                <a:ea typeface="Alata"/>
                <a:cs typeface="Alata"/>
                <a:sym typeface="Alata"/>
              </a:rPr>
              <a:t> 100-300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3111"/>
            </a:stretch>
          </a:blipFill>
        </p:spPr>
      </p:sp>
      <p:sp>
        <p:nvSpPr>
          <p:cNvPr name="Freeform 3" id="3"/>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3"/>
            <a:stretch>
              <a:fillRect l="0" t="-76301" r="0" b="0"/>
            </a:stretch>
          </a:blipFill>
        </p:spPr>
      </p:sp>
      <p:sp>
        <p:nvSpPr>
          <p:cNvPr name="Freeform 4" id="4"/>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111190" y="2624764"/>
            <a:ext cx="11821423" cy="6646089"/>
          </a:xfrm>
          <a:custGeom>
            <a:avLst/>
            <a:gdLst/>
            <a:ahLst/>
            <a:cxnLst/>
            <a:rect r="r" b="b" t="t" l="l"/>
            <a:pathLst>
              <a:path h="6646089" w="11821423">
                <a:moveTo>
                  <a:pt x="0" y="0"/>
                </a:moveTo>
                <a:lnTo>
                  <a:pt x="11821423" y="0"/>
                </a:lnTo>
                <a:lnTo>
                  <a:pt x="11821423"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38481" y="2838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FFFFFF"/>
                </a:solidFill>
                <a:latin typeface="Alata"/>
                <a:ea typeface="Alata"/>
                <a:cs typeface="Alata"/>
                <a:sym typeface="Alata"/>
              </a:rPr>
              <a:t>Key Insights</a:t>
            </a:r>
          </a:p>
        </p:txBody>
      </p:sp>
      <p:sp>
        <p:nvSpPr>
          <p:cNvPr name="Freeform 8" id="8"/>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TextBox 9" id="9"/>
          <p:cNvSpPr txBox="true"/>
          <p:nvPr/>
        </p:nvSpPr>
        <p:spPr>
          <a:xfrm rot="0">
            <a:off x="4416621" y="4422745"/>
            <a:ext cx="9454758" cy="1724392"/>
          </a:xfrm>
          <a:prstGeom prst="rect">
            <a:avLst/>
          </a:prstGeom>
        </p:spPr>
        <p:txBody>
          <a:bodyPr anchor="t" rtlCol="false" tIns="0" lIns="0" bIns="0" rIns="0">
            <a:spAutoFit/>
          </a:bodyPr>
          <a:lstStyle/>
          <a:p>
            <a:pPr algn="ctr" marL="719264" indent="-359632" lvl="1">
              <a:lnSpc>
                <a:spcPts val="4664"/>
              </a:lnSpc>
              <a:buAutoNum type="arabicPeriod" startAt="1"/>
            </a:pPr>
            <a:r>
              <a:rPr lang="en-US" sz="3331" spc="236">
                <a:solidFill>
                  <a:srgbClr val="FFFFFF"/>
                </a:solidFill>
                <a:latin typeface="Glacial Indifference"/>
                <a:ea typeface="Glacial Indifference"/>
                <a:cs typeface="Glacial Indifference"/>
                <a:sym typeface="Glacial Indifference"/>
              </a:rPr>
              <a:t>Each categoty of wine classification has different wine properties that ingluence their class.</a:t>
            </a:r>
          </a:p>
        </p:txBody>
      </p:sp>
      <p:sp>
        <p:nvSpPr>
          <p:cNvPr name="TextBox 10" id="10"/>
          <p:cNvSpPr txBox="true"/>
          <p:nvPr/>
        </p:nvSpPr>
        <p:spPr>
          <a:xfrm rot="0">
            <a:off x="4355572" y="6586304"/>
            <a:ext cx="9454758" cy="1143613"/>
          </a:xfrm>
          <a:prstGeom prst="rect">
            <a:avLst/>
          </a:prstGeom>
        </p:spPr>
        <p:txBody>
          <a:bodyPr anchor="t" rtlCol="false" tIns="0" lIns="0" bIns="0" rIns="0">
            <a:spAutoFit/>
          </a:bodyPr>
          <a:lstStyle/>
          <a:p>
            <a:pPr algn="ctr">
              <a:lnSpc>
                <a:spcPts val="4664"/>
              </a:lnSpc>
            </a:pPr>
            <a:r>
              <a:rPr lang="en-US" sz="3331" spc="236">
                <a:solidFill>
                  <a:srgbClr val="FFFFFF"/>
                </a:solidFill>
                <a:latin typeface="Glacial Indifference"/>
                <a:ea typeface="Glacial Indifference"/>
                <a:cs typeface="Glacial Indifference"/>
                <a:sym typeface="Glacial Indifference"/>
              </a:rPr>
              <a:t>2. Wine properties vary in degree of influence they have on each class of wine.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925624" cy="10287000"/>
          </a:xfrm>
          <a:custGeom>
            <a:avLst/>
            <a:gdLst/>
            <a:ahLst/>
            <a:cxnLst/>
            <a:rect r="r" b="b" t="t" l="l"/>
            <a:pathLst>
              <a:path h="10287000" w="17925624">
                <a:moveTo>
                  <a:pt x="0" y="0"/>
                </a:moveTo>
                <a:lnTo>
                  <a:pt x="17925624" y="0"/>
                </a:lnTo>
                <a:lnTo>
                  <a:pt x="17925624" y="10287000"/>
                </a:lnTo>
                <a:lnTo>
                  <a:pt x="0" y="10287000"/>
                </a:lnTo>
                <a:lnTo>
                  <a:pt x="0" y="0"/>
                </a:lnTo>
                <a:close/>
              </a:path>
            </a:pathLst>
          </a:custGeom>
          <a:blipFill>
            <a:blip r:embed="rId2"/>
            <a:stretch>
              <a:fillRect l="0" t="-5357" r="0" b="-10957"/>
            </a:stretch>
          </a:blipFill>
        </p:spPr>
      </p:sp>
      <p:sp>
        <p:nvSpPr>
          <p:cNvPr name="Freeform 3" id="3"/>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3"/>
            <a:stretch>
              <a:fillRect l="0" t="-76301" r="0" b="0"/>
            </a:stretch>
          </a:blipFill>
        </p:spPr>
      </p:sp>
      <p:sp>
        <p:nvSpPr>
          <p:cNvPr name="Freeform 4" id="4"/>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233288" y="1889750"/>
            <a:ext cx="11821423" cy="6646089"/>
          </a:xfrm>
          <a:custGeom>
            <a:avLst/>
            <a:gdLst/>
            <a:ahLst/>
            <a:cxnLst/>
            <a:rect r="r" b="b" t="t" l="l"/>
            <a:pathLst>
              <a:path h="6646089" w="11821423">
                <a:moveTo>
                  <a:pt x="0" y="0"/>
                </a:moveTo>
                <a:lnTo>
                  <a:pt x="11821424" y="0"/>
                </a:lnTo>
                <a:lnTo>
                  <a:pt x="11821424"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38481" y="2838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FFFFFF"/>
                </a:solidFill>
                <a:latin typeface="Alata"/>
                <a:ea typeface="Alata"/>
                <a:cs typeface="Alata"/>
                <a:sym typeface="Alata"/>
              </a:rPr>
              <a:t>Recommendations</a:t>
            </a:r>
          </a:p>
        </p:txBody>
      </p:sp>
      <p:sp>
        <p:nvSpPr>
          <p:cNvPr name="Freeform 8" id="8"/>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TextBox 9" id="9"/>
          <p:cNvSpPr txBox="true"/>
          <p:nvPr/>
        </p:nvSpPr>
        <p:spPr>
          <a:xfrm rot="0">
            <a:off x="4416621" y="4422745"/>
            <a:ext cx="9454758" cy="562835"/>
          </a:xfrm>
          <a:prstGeom prst="rect">
            <a:avLst/>
          </a:prstGeom>
        </p:spPr>
        <p:txBody>
          <a:bodyPr anchor="t" rtlCol="false" tIns="0" lIns="0" bIns="0" rIns="0">
            <a:spAutoFit/>
          </a:bodyPr>
          <a:lstStyle/>
          <a:p>
            <a:pPr algn="ctr" marL="719264" indent="-359632" lvl="1">
              <a:lnSpc>
                <a:spcPts val="4664"/>
              </a:lnSpc>
              <a:buAutoNum type="arabicPeriod" startAt="1"/>
            </a:pPr>
            <a:r>
              <a:rPr lang="en-US" sz="3331" spc="236">
                <a:solidFill>
                  <a:srgbClr val="FFFFFF"/>
                </a:solidFill>
                <a:latin typeface="Glacial Indifference"/>
                <a:ea typeface="Glacial Indifference"/>
                <a:cs typeface="Glacial Indifference"/>
                <a:sym typeface="Glacial Indifference"/>
              </a:rPr>
              <a:t>Forecast for prediction</a:t>
            </a:r>
          </a:p>
        </p:txBody>
      </p:sp>
      <p:sp>
        <p:nvSpPr>
          <p:cNvPr name="TextBox 10" id="10"/>
          <p:cNvSpPr txBox="true"/>
          <p:nvPr/>
        </p:nvSpPr>
        <p:spPr>
          <a:xfrm rot="0">
            <a:off x="4486482" y="5245833"/>
            <a:ext cx="9454758" cy="562835"/>
          </a:xfrm>
          <a:prstGeom prst="rect">
            <a:avLst/>
          </a:prstGeom>
        </p:spPr>
        <p:txBody>
          <a:bodyPr anchor="t" rtlCol="false" tIns="0" lIns="0" bIns="0" rIns="0">
            <a:spAutoFit/>
          </a:bodyPr>
          <a:lstStyle/>
          <a:p>
            <a:pPr algn="ctr">
              <a:lnSpc>
                <a:spcPts val="4664"/>
              </a:lnSpc>
            </a:pPr>
            <a:r>
              <a:rPr lang="en-US" sz="3331" spc="236">
                <a:solidFill>
                  <a:srgbClr val="FFFFFF"/>
                </a:solidFill>
                <a:latin typeface="Glacial Indifference"/>
                <a:ea typeface="Glacial Indifference"/>
                <a:cs typeface="Glacial Indifference"/>
                <a:sym typeface="Glacial Indifference"/>
              </a:rPr>
              <a:t>2. Wine matching for retailers</a:t>
            </a:r>
          </a:p>
        </p:txBody>
      </p:sp>
      <p:sp>
        <p:nvSpPr>
          <p:cNvPr name="TextBox 11" id="11"/>
          <p:cNvSpPr txBox="true"/>
          <p:nvPr/>
        </p:nvSpPr>
        <p:spPr>
          <a:xfrm rot="0">
            <a:off x="4569021" y="5951542"/>
            <a:ext cx="9454758" cy="562835"/>
          </a:xfrm>
          <a:prstGeom prst="rect">
            <a:avLst/>
          </a:prstGeom>
        </p:spPr>
        <p:txBody>
          <a:bodyPr anchor="t" rtlCol="false" tIns="0" lIns="0" bIns="0" rIns="0">
            <a:spAutoFit/>
          </a:bodyPr>
          <a:lstStyle/>
          <a:p>
            <a:pPr algn="ctr">
              <a:lnSpc>
                <a:spcPts val="4664"/>
              </a:lnSpc>
            </a:pPr>
            <a:r>
              <a:rPr lang="en-US" sz="3331" spc="236">
                <a:solidFill>
                  <a:srgbClr val="FFFFFF"/>
                </a:solidFill>
                <a:latin typeface="Glacial Indifference"/>
                <a:ea typeface="Glacial Indifference"/>
                <a:cs typeface="Glacial Indifference"/>
                <a:sym typeface="Glacial Indifference"/>
              </a:rPr>
              <a:t>3. Customer feedback and  quality metrics</a:t>
            </a:r>
          </a:p>
        </p:txBody>
      </p:sp>
      <p:sp>
        <p:nvSpPr>
          <p:cNvPr name="TextBox 12" id="12"/>
          <p:cNvSpPr txBox="true"/>
          <p:nvPr/>
        </p:nvSpPr>
        <p:spPr>
          <a:xfrm rot="0">
            <a:off x="4569021" y="6656822"/>
            <a:ext cx="9454758" cy="562835"/>
          </a:xfrm>
          <a:prstGeom prst="rect">
            <a:avLst/>
          </a:prstGeom>
        </p:spPr>
        <p:txBody>
          <a:bodyPr anchor="t" rtlCol="false" tIns="0" lIns="0" bIns="0" rIns="0">
            <a:spAutoFit/>
          </a:bodyPr>
          <a:lstStyle/>
          <a:p>
            <a:pPr algn="ctr">
              <a:lnSpc>
                <a:spcPts val="4664"/>
              </a:lnSpc>
            </a:pPr>
            <a:r>
              <a:rPr lang="en-US" sz="3331" spc="236">
                <a:solidFill>
                  <a:srgbClr val="FFFFFF"/>
                </a:solidFill>
                <a:latin typeface="Glacial Indifference"/>
                <a:ea typeface="Glacial Indifference"/>
                <a:cs typeface="Glacial Indifference"/>
                <a:sym typeface="Glacial Indifference"/>
              </a:rPr>
              <a:t>4. Sustainability and  waste reduction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903766"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526430" y="1531672"/>
            <a:ext cx="1034655" cy="818472"/>
          </a:xfrm>
          <a:custGeom>
            <a:avLst/>
            <a:gdLst/>
            <a:ahLst/>
            <a:cxnLst/>
            <a:rect r="r" b="b" t="t" l="l"/>
            <a:pathLst>
              <a:path h="818472" w="1034655">
                <a:moveTo>
                  <a:pt x="0" y="0"/>
                </a:moveTo>
                <a:lnTo>
                  <a:pt x="1034655" y="0"/>
                </a:lnTo>
                <a:lnTo>
                  <a:pt x="1034655" y="818473"/>
                </a:lnTo>
                <a:lnTo>
                  <a:pt x="0" y="818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31454" y="4920753"/>
            <a:ext cx="422754" cy="422754"/>
          </a:xfrm>
          <a:custGeom>
            <a:avLst/>
            <a:gdLst/>
            <a:ahLst/>
            <a:cxnLst/>
            <a:rect r="r" b="b" t="t" l="l"/>
            <a:pathLst>
              <a:path h="422754" w="422754">
                <a:moveTo>
                  <a:pt x="0" y="0"/>
                </a:moveTo>
                <a:lnTo>
                  <a:pt x="422754" y="0"/>
                </a:lnTo>
                <a:lnTo>
                  <a:pt x="422754" y="422754"/>
                </a:lnTo>
                <a:lnTo>
                  <a:pt x="0" y="422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1416" y="5788545"/>
            <a:ext cx="538840" cy="539081"/>
          </a:xfrm>
          <a:custGeom>
            <a:avLst/>
            <a:gdLst/>
            <a:ahLst/>
            <a:cxnLst/>
            <a:rect r="r" b="b" t="t" l="l"/>
            <a:pathLst>
              <a:path h="539081" w="538840">
                <a:moveTo>
                  <a:pt x="0" y="0"/>
                </a:moveTo>
                <a:lnTo>
                  <a:pt x="538840" y="0"/>
                </a:lnTo>
                <a:lnTo>
                  <a:pt x="538840" y="539081"/>
                </a:lnTo>
                <a:lnTo>
                  <a:pt x="0" y="539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6601" y="5360412"/>
            <a:ext cx="480277" cy="480277"/>
          </a:xfrm>
          <a:custGeom>
            <a:avLst/>
            <a:gdLst/>
            <a:ahLst/>
            <a:cxnLst/>
            <a:rect r="r" b="b" t="t" l="l"/>
            <a:pathLst>
              <a:path h="480277" w="480277">
                <a:moveTo>
                  <a:pt x="0" y="0"/>
                </a:moveTo>
                <a:lnTo>
                  <a:pt x="480277" y="0"/>
                </a:lnTo>
                <a:lnTo>
                  <a:pt x="480277" y="480277"/>
                </a:lnTo>
                <a:lnTo>
                  <a:pt x="0" y="4802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335478" y="5244713"/>
            <a:ext cx="565764" cy="565764"/>
          </a:xfrm>
          <a:custGeom>
            <a:avLst/>
            <a:gdLst/>
            <a:ahLst/>
            <a:cxnLst/>
            <a:rect r="r" b="b" t="t" l="l"/>
            <a:pathLst>
              <a:path h="565764" w="565764">
                <a:moveTo>
                  <a:pt x="0" y="0"/>
                </a:moveTo>
                <a:lnTo>
                  <a:pt x="565764" y="0"/>
                </a:lnTo>
                <a:lnTo>
                  <a:pt x="565764" y="565765"/>
                </a:lnTo>
                <a:lnTo>
                  <a:pt x="0" y="5657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335478" y="6745099"/>
            <a:ext cx="565764" cy="566018"/>
          </a:xfrm>
          <a:custGeom>
            <a:avLst/>
            <a:gdLst/>
            <a:ahLst/>
            <a:cxnLst/>
            <a:rect r="r" b="b" t="t" l="l"/>
            <a:pathLst>
              <a:path h="566018" w="565764">
                <a:moveTo>
                  <a:pt x="0" y="0"/>
                </a:moveTo>
                <a:lnTo>
                  <a:pt x="565764" y="0"/>
                </a:lnTo>
                <a:lnTo>
                  <a:pt x="565764" y="566018"/>
                </a:lnTo>
                <a:lnTo>
                  <a:pt x="0" y="5660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9335478" y="5996287"/>
            <a:ext cx="565764" cy="565764"/>
          </a:xfrm>
          <a:custGeom>
            <a:avLst/>
            <a:gdLst/>
            <a:ahLst/>
            <a:cxnLst/>
            <a:rect r="r" b="b" t="t" l="l"/>
            <a:pathLst>
              <a:path h="565764" w="565764">
                <a:moveTo>
                  <a:pt x="0" y="0"/>
                </a:moveTo>
                <a:lnTo>
                  <a:pt x="565764" y="0"/>
                </a:lnTo>
                <a:lnTo>
                  <a:pt x="565764" y="565764"/>
                </a:lnTo>
                <a:lnTo>
                  <a:pt x="0" y="5657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13" id="13"/>
          <p:cNvGrpSpPr/>
          <p:nvPr/>
        </p:nvGrpSpPr>
        <p:grpSpPr>
          <a:xfrm rot="0">
            <a:off x="9062245" y="5245067"/>
            <a:ext cx="47625" cy="2066050"/>
            <a:chOff x="0" y="0"/>
            <a:chExt cx="12543" cy="544145"/>
          </a:xfrm>
        </p:grpSpPr>
        <p:sp>
          <p:nvSpPr>
            <p:cNvPr name="Freeform 14" id="14"/>
            <p:cNvSpPr/>
            <p:nvPr/>
          </p:nvSpPr>
          <p:spPr>
            <a:xfrm flipH="false" flipV="false" rot="0">
              <a:off x="0" y="0"/>
              <a:ext cx="12543" cy="544145"/>
            </a:xfrm>
            <a:custGeom>
              <a:avLst/>
              <a:gdLst/>
              <a:ahLst/>
              <a:cxnLst/>
              <a:rect r="r" b="b" t="t" l="l"/>
              <a:pathLst>
                <a:path h="544145" w="12543">
                  <a:moveTo>
                    <a:pt x="0" y="0"/>
                  </a:moveTo>
                  <a:lnTo>
                    <a:pt x="12543" y="0"/>
                  </a:lnTo>
                  <a:lnTo>
                    <a:pt x="12543" y="544145"/>
                  </a:lnTo>
                  <a:lnTo>
                    <a:pt x="0" y="544145"/>
                  </a:lnTo>
                  <a:close/>
                </a:path>
              </a:pathLst>
            </a:custGeom>
            <a:solidFill>
              <a:srgbClr val="22211E"/>
            </a:solidFill>
            <a:ln cap="sq">
              <a:noFill/>
              <a:prstDash val="solid"/>
              <a:miter/>
            </a:ln>
          </p:spPr>
        </p:sp>
        <p:sp>
          <p:nvSpPr>
            <p:cNvPr name="TextBox 15" id="15"/>
            <p:cNvSpPr txBox="true"/>
            <p:nvPr/>
          </p:nvSpPr>
          <p:spPr>
            <a:xfrm>
              <a:off x="0" y="-38100"/>
              <a:ext cx="12543" cy="5822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3042988" y="0"/>
            <a:ext cx="13493682" cy="10463074"/>
          </a:xfrm>
          <a:custGeom>
            <a:avLst/>
            <a:gdLst/>
            <a:ahLst/>
            <a:cxnLst/>
            <a:rect r="r" b="b" t="t" l="l"/>
            <a:pathLst>
              <a:path h="10463074" w="13493682">
                <a:moveTo>
                  <a:pt x="0" y="0"/>
                </a:moveTo>
                <a:lnTo>
                  <a:pt x="13493682" y="0"/>
                </a:lnTo>
                <a:lnTo>
                  <a:pt x="13493682" y="10463074"/>
                </a:lnTo>
                <a:lnTo>
                  <a:pt x="0" y="10463074"/>
                </a:lnTo>
                <a:lnTo>
                  <a:pt x="0" y="0"/>
                </a:lnTo>
                <a:close/>
              </a:path>
            </a:pathLst>
          </a:custGeom>
          <a:blipFill>
            <a:blip r:embed="rId18"/>
            <a:stretch>
              <a:fillRect l="-12472" t="0" r="-3693" b="0"/>
            </a:stretch>
          </a:blipFill>
        </p:spPr>
      </p:sp>
      <p:sp>
        <p:nvSpPr>
          <p:cNvPr name="TextBox 17" id="17"/>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i="true" spc="39">
                <a:solidFill>
                  <a:srgbClr val="FFFFFF"/>
                </a:solidFill>
                <a:latin typeface="Glacial Indifference Italics"/>
                <a:ea typeface="Glacial Indifference Italics"/>
                <a:cs typeface="Glacial Indifference Italics"/>
                <a:sym typeface="Glacial Indifference Italics"/>
              </a:rPr>
              <a:t>Gerente General</a:t>
            </a:r>
          </a:p>
        </p:txBody>
      </p:sp>
      <p:sp>
        <p:nvSpPr>
          <p:cNvPr name="TextBox 18" id="18"/>
          <p:cNvSpPr txBox="true"/>
          <p:nvPr/>
        </p:nvSpPr>
        <p:spPr>
          <a:xfrm rot="0">
            <a:off x="11058924" y="2975251"/>
            <a:ext cx="6136317" cy="1341937"/>
          </a:xfrm>
          <a:prstGeom prst="rect">
            <a:avLst/>
          </a:prstGeom>
        </p:spPr>
        <p:txBody>
          <a:bodyPr anchor="t" rtlCol="false" tIns="0" lIns="0" bIns="0" rIns="0">
            <a:spAutoFit/>
          </a:bodyPr>
          <a:lstStyle/>
          <a:p>
            <a:pPr algn="ctr" marL="0" indent="0" lvl="0">
              <a:lnSpc>
                <a:spcPts val="11084"/>
              </a:lnSpc>
              <a:spcBef>
                <a:spcPct val="0"/>
              </a:spcBef>
            </a:pPr>
            <a:r>
              <a:rPr lang="en-US" sz="7917" spc="514">
                <a:solidFill>
                  <a:srgbClr val="1A1A1A"/>
                </a:solidFill>
                <a:latin typeface="Alata"/>
                <a:ea typeface="Alata"/>
                <a:cs typeface="Alata"/>
                <a:sym typeface="Alata"/>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14527"/>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Overview</a:t>
            </a:r>
          </a:p>
        </p:txBody>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7469285" y="1329975"/>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4"/>
            <a:stretch>
              <a:fillRect l="0" t="0" r="0" b="0"/>
            </a:stretch>
          </a:blipFill>
        </p:spPr>
      </p:sp>
      <p:sp>
        <p:nvSpPr>
          <p:cNvPr name="TextBox 5" id="5"/>
          <p:cNvSpPr txBox="true"/>
          <p:nvPr/>
        </p:nvSpPr>
        <p:spPr>
          <a:xfrm rot="0">
            <a:off x="1623716" y="3282964"/>
            <a:ext cx="4475642" cy="4256947"/>
          </a:xfrm>
          <a:prstGeom prst="rect">
            <a:avLst/>
          </a:prstGeom>
        </p:spPr>
        <p:txBody>
          <a:bodyPr anchor="t" rtlCol="false" tIns="0" lIns="0" bIns="0" rIns="0">
            <a:spAutoFit/>
          </a:bodyPr>
          <a:lstStyle/>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Business Problem</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Objectives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KPIs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Methodology</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EDA</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Key Insights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Recommendations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Conclusion</a:t>
            </a:r>
          </a:p>
        </p:txBody>
      </p:sp>
      <p:sp>
        <p:nvSpPr>
          <p:cNvPr name="TextBox 6" id="6"/>
          <p:cNvSpPr txBox="true"/>
          <p:nvPr/>
        </p:nvSpPr>
        <p:spPr>
          <a:xfrm rot="0">
            <a:off x="6442534" y="3282964"/>
            <a:ext cx="683851" cy="4256947"/>
          </a:xfrm>
          <a:prstGeom prst="rect">
            <a:avLst/>
          </a:prstGeom>
        </p:spPr>
        <p:txBody>
          <a:bodyPr anchor="t" rtlCol="false" tIns="0" lIns="0" bIns="0" rIns="0">
            <a:spAutoFit/>
          </a:bodyPr>
          <a:lstStyle/>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01</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02</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03</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04</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05</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06</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07</a:t>
            </a:r>
          </a:p>
          <a:p>
            <a:pPr algn="ctr" marL="0" indent="0" lvl="0">
              <a:lnSpc>
                <a:spcPts val="4240"/>
              </a:lnSpc>
            </a:pPr>
            <a:r>
              <a:rPr lang="en-US" b="true" sz="3028" spc="215">
                <a:solidFill>
                  <a:srgbClr val="FFFFFF"/>
                </a:solidFill>
                <a:latin typeface="Glacial Indifference Bold"/>
                <a:ea typeface="Glacial Indifference Bold"/>
                <a:cs typeface="Glacial Indifference Bold"/>
                <a:sym typeface="Glacial Indifference Bold"/>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939"/>
            <a:ext cx="13726420" cy="10294939"/>
          </a:xfrm>
          <a:custGeom>
            <a:avLst/>
            <a:gdLst/>
            <a:ahLst/>
            <a:cxnLst/>
            <a:rect r="r" b="b" t="t" l="l"/>
            <a:pathLst>
              <a:path h="10294939" w="13726420">
                <a:moveTo>
                  <a:pt x="0" y="0"/>
                </a:moveTo>
                <a:lnTo>
                  <a:pt x="13726420" y="0"/>
                </a:lnTo>
                <a:lnTo>
                  <a:pt x="13726420" y="10294939"/>
                </a:lnTo>
                <a:lnTo>
                  <a:pt x="0" y="10294939"/>
                </a:lnTo>
                <a:lnTo>
                  <a:pt x="0" y="0"/>
                </a:lnTo>
                <a:close/>
              </a:path>
            </a:pathLst>
          </a:custGeom>
          <a:blipFill>
            <a:blip r:embed="rId4"/>
            <a:stretch>
              <a:fillRect l="-24241" t="-12119" r="0" b="-12119"/>
            </a:stretch>
          </a:blipFill>
        </p:spPr>
      </p:sp>
      <p:sp>
        <p:nvSpPr>
          <p:cNvPr name="Freeform 5" id="5"/>
          <p:cNvSpPr/>
          <p:nvPr/>
        </p:nvSpPr>
        <p:spPr>
          <a:xfrm flipH="false" flipV="false" rot="0">
            <a:off x="1355821" y="2014458"/>
            <a:ext cx="11821423" cy="6646089"/>
          </a:xfrm>
          <a:custGeom>
            <a:avLst/>
            <a:gdLst/>
            <a:ahLst/>
            <a:cxnLst/>
            <a:rect r="r" b="b" t="t" l="l"/>
            <a:pathLst>
              <a:path h="6646089" w="11821423">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56584" y="4270114"/>
            <a:ext cx="9619897" cy="2957101"/>
          </a:xfrm>
          <a:prstGeom prst="rect">
            <a:avLst/>
          </a:prstGeom>
        </p:spPr>
        <p:txBody>
          <a:bodyPr anchor="t" rtlCol="false" tIns="0" lIns="0" bIns="0" rIns="0">
            <a:spAutoFit/>
          </a:bodyPr>
          <a:lstStyle/>
          <a:p>
            <a:pPr algn="l">
              <a:lnSpc>
                <a:spcPts val="3960"/>
              </a:lnSpc>
              <a:spcBef>
                <a:spcPct val="0"/>
              </a:spcBef>
            </a:pPr>
            <a:r>
              <a:rPr lang="en-US" sz="2828" spc="200">
                <a:solidFill>
                  <a:srgbClr val="FFFFFF"/>
                </a:solidFill>
                <a:latin typeface="Glacial Indifference"/>
                <a:ea typeface="Glacial Indifference"/>
                <a:cs typeface="Glacial Indifference"/>
                <a:sym typeface="Glacial Indifference"/>
              </a:rPr>
              <a:t>The goal of the wine quality classification project is to help businesses in the wine industry (such as wineries, distributors, retailers, and quality control labs) assess and predict the quality of wines based on various chemical and sensory attributes.</a:t>
            </a:r>
          </a:p>
          <a:p>
            <a:pPr algn="l">
              <a:lnSpc>
                <a:spcPts val="3960"/>
              </a:lnSpc>
              <a:spcBef>
                <a:spcPct val="0"/>
              </a:spcBef>
            </a:pPr>
          </a:p>
        </p:txBody>
      </p:sp>
      <p:sp>
        <p:nvSpPr>
          <p:cNvPr name="TextBox 7" id="7"/>
          <p:cNvSpPr txBox="true"/>
          <p:nvPr/>
        </p:nvSpPr>
        <p:spPr>
          <a:xfrm rot="0">
            <a:off x="2456584" y="2819019"/>
            <a:ext cx="8038407"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Business Problem</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410525" y="2883787"/>
            <a:ext cx="12152222" cy="2128680"/>
          </a:xfrm>
          <a:prstGeom prst="rect">
            <a:avLst/>
          </a:prstGeom>
        </p:spPr>
        <p:txBody>
          <a:bodyPr anchor="t" rtlCol="false" tIns="0" lIns="0" bIns="0" rIns="0">
            <a:spAutoFit/>
          </a:bodyPr>
          <a:lstStyle/>
          <a:p>
            <a:pPr algn="l">
              <a:lnSpc>
                <a:spcPts val="3421"/>
              </a:lnSpc>
              <a:spcBef>
                <a:spcPct val="0"/>
              </a:spcBef>
            </a:pPr>
            <a:r>
              <a:rPr lang="en-US" b="true" sz="2443" spc="173">
                <a:solidFill>
                  <a:srgbClr val="1A1A1A"/>
                </a:solidFill>
                <a:latin typeface="Glacial Indifference Bold"/>
                <a:ea typeface="Glacial Indifference Bold"/>
                <a:cs typeface="Glacial Indifference Bold"/>
                <a:sym typeface="Glacial Indifference Bold"/>
              </a:rPr>
              <a:t>Q</a:t>
            </a:r>
            <a:r>
              <a:rPr lang="en-US" b="true" sz="2443" spc="173">
                <a:solidFill>
                  <a:srgbClr val="1A1A1A"/>
                </a:solidFill>
                <a:latin typeface="Glacial Indifference Bold"/>
                <a:ea typeface="Glacial Indifference Bold"/>
                <a:cs typeface="Glacial Indifference Bold"/>
                <a:sym typeface="Glacial Indifference Bold"/>
              </a:rPr>
              <a:t>uality Assurance and Control</a:t>
            </a:r>
            <a:r>
              <a:rPr lang="en-US" sz="2443" spc="173">
                <a:solidFill>
                  <a:srgbClr val="1A1A1A"/>
                </a:solidFill>
                <a:latin typeface="Glacial Indifference"/>
                <a:ea typeface="Glacial Indifference"/>
                <a:cs typeface="Glacial Indifference"/>
                <a:sym typeface="Glacial Indifference"/>
              </a:rPr>
              <a:t>: Wineries face challenges in ensuring the consistent quality of their wine products. There might be variations in the quality of wine produced from batch to batch due to differences in grape harvest, processing conditions, and storage practices.</a:t>
            </a:r>
          </a:p>
          <a:p>
            <a:pPr algn="l">
              <a:lnSpc>
                <a:spcPts val="3421"/>
              </a:lnSpc>
              <a:spcBef>
                <a:spcPct val="0"/>
              </a:spcBef>
            </a:pPr>
          </a:p>
        </p:txBody>
      </p:sp>
      <p:sp>
        <p:nvSpPr>
          <p:cNvPr name="Freeform 3" id="3"/>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4018961" y="2931412"/>
            <a:ext cx="90508" cy="1649490"/>
            <a:chOff x="0" y="0"/>
            <a:chExt cx="23837" cy="434434"/>
          </a:xfrm>
        </p:grpSpPr>
        <p:sp>
          <p:nvSpPr>
            <p:cNvPr name="Freeform 6" id="6"/>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7" id="7"/>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258740" y="1387942"/>
            <a:ext cx="9126281"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1A1A1A"/>
                </a:solidFill>
                <a:latin typeface="Alata"/>
                <a:ea typeface="Alata"/>
                <a:cs typeface="Alata"/>
                <a:sym typeface="Alata"/>
              </a:rPr>
              <a:t>Business Objectives</a:t>
            </a:r>
          </a:p>
        </p:txBody>
      </p:sp>
      <p:sp>
        <p:nvSpPr>
          <p:cNvPr name="TextBox 9" id="9"/>
          <p:cNvSpPr txBox="true"/>
          <p:nvPr/>
        </p:nvSpPr>
        <p:spPr>
          <a:xfrm rot="0">
            <a:off x="2258740" y="2855212"/>
            <a:ext cx="1643341" cy="663514"/>
          </a:xfrm>
          <a:prstGeom prst="rect">
            <a:avLst/>
          </a:prstGeom>
        </p:spPr>
        <p:txBody>
          <a:bodyPr anchor="t" rtlCol="false" tIns="0" lIns="0" bIns="0" rIns="0">
            <a:spAutoFit/>
          </a:bodyPr>
          <a:lstStyle/>
          <a:p>
            <a:pPr algn="ctr" marL="0" indent="0" lvl="0">
              <a:lnSpc>
                <a:spcPts val="5410"/>
              </a:lnSpc>
              <a:spcBef>
                <a:spcPct val="0"/>
              </a:spcBef>
            </a:pPr>
            <a:r>
              <a:rPr lang="en-US" sz="3864" spc="251">
                <a:solidFill>
                  <a:srgbClr val="1A1A1A"/>
                </a:solidFill>
                <a:latin typeface="Alata"/>
                <a:ea typeface="Alata"/>
                <a:cs typeface="Alata"/>
                <a:sym typeface="Alata"/>
              </a:rPr>
              <a:t>1</a:t>
            </a:r>
          </a:p>
        </p:txBody>
      </p:sp>
      <p:sp>
        <p:nvSpPr>
          <p:cNvPr name="TextBox 10" id="10"/>
          <p:cNvSpPr txBox="true"/>
          <p:nvPr/>
        </p:nvSpPr>
        <p:spPr>
          <a:xfrm rot="0">
            <a:off x="4410525" y="4866504"/>
            <a:ext cx="11520358" cy="2557305"/>
          </a:xfrm>
          <a:prstGeom prst="rect">
            <a:avLst/>
          </a:prstGeom>
        </p:spPr>
        <p:txBody>
          <a:bodyPr anchor="t" rtlCol="false" tIns="0" lIns="0" bIns="0" rIns="0">
            <a:spAutoFit/>
          </a:bodyPr>
          <a:lstStyle/>
          <a:p>
            <a:pPr algn="l">
              <a:lnSpc>
                <a:spcPts val="3421"/>
              </a:lnSpc>
              <a:spcBef>
                <a:spcPct val="0"/>
              </a:spcBef>
            </a:pPr>
            <a:r>
              <a:rPr lang="en-US" b="true" sz="2443" spc="173">
                <a:solidFill>
                  <a:srgbClr val="1A1A1A"/>
                </a:solidFill>
                <a:latin typeface="Glacial Indifference Bold"/>
                <a:ea typeface="Glacial Indifference Bold"/>
                <a:cs typeface="Glacial Indifference Bold"/>
                <a:sym typeface="Glacial Indifference Bold"/>
              </a:rPr>
              <a:t>C</a:t>
            </a:r>
            <a:r>
              <a:rPr lang="en-US" b="true" sz="2443" spc="173">
                <a:solidFill>
                  <a:srgbClr val="1A1A1A"/>
                </a:solidFill>
                <a:latin typeface="Glacial Indifference Bold"/>
                <a:ea typeface="Glacial Indifference Bold"/>
                <a:cs typeface="Glacial Indifference Bold"/>
                <a:sym typeface="Glacial Indifference Bold"/>
              </a:rPr>
              <a:t>onsumer Preference Matching</a:t>
            </a:r>
            <a:r>
              <a:rPr lang="en-US" sz="2443" spc="173">
                <a:solidFill>
                  <a:srgbClr val="1A1A1A"/>
                </a:solidFill>
                <a:latin typeface="Glacial Indifference"/>
                <a:ea typeface="Glacial Indifference"/>
                <a:cs typeface="Glacial Indifference"/>
                <a:sym typeface="Glacial Indifference"/>
              </a:rPr>
              <a:t>: Retailers and distributors need a reliable way to categorize wines into quality classes to match consumer preferences and price points. Consumers may have varying preferences based on wine quality, and a business may struggle to provide the right products that meet market demand.</a:t>
            </a:r>
          </a:p>
          <a:p>
            <a:pPr algn="l">
              <a:lnSpc>
                <a:spcPts val="3421"/>
              </a:lnSpc>
              <a:spcBef>
                <a:spcPct val="0"/>
              </a:spcBef>
            </a:pPr>
          </a:p>
        </p:txBody>
      </p:sp>
      <p:grpSp>
        <p:nvGrpSpPr>
          <p:cNvPr name="Group 11" id="11"/>
          <p:cNvGrpSpPr/>
          <p:nvPr/>
        </p:nvGrpSpPr>
        <p:grpSpPr>
          <a:xfrm rot="0">
            <a:off x="4018961" y="5028577"/>
            <a:ext cx="90508" cy="1649490"/>
            <a:chOff x="0" y="0"/>
            <a:chExt cx="23837" cy="434434"/>
          </a:xfrm>
        </p:grpSpPr>
        <p:sp>
          <p:nvSpPr>
            <p:cNvPr name="Freeform 12" id="12"/>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3" id="13"/>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258740" y="4952377"/>
            <a:ext cx="1643341" cy="663514"/>
          </a:xfrm>
          <a:prstGeom prst="rect">
            <a:avLst/>
          </a:prstGeom>
        </p:spPr>
        <p:txBody>
          <a:bodyPr anchor="t" rtlCol="false" tIns="0" lIns="0" bIns="0" rIns="0">
            <a:spAutoFit/>
          </a:bodyPr>
          <a:lstStyle/>
          <a:p>
            <a:pPr algn="ctr" marL="0" indent="0" lvl="0">
              <a:lnSpc>
                <a:spcPts val="5410"/>
              </a:lnSpc>
              <a:spcBef>
                <a:spcPct val="0"/>
              </a:spcBef>
            </a:pPr>
            <a:r>
              <a:rPr lang="en-US" sz="3864" spc="251">
                <a:solidFill>
                  <a:srgbClr val="1A1A1A"/>
                </a:solidFill>
                <a:latin typeface="Alata"/>
                <a:ea typeface="Alata"/>
                <a:cs typeface="Alata"/>
                <a:sym typeface="Alata"/>
              </a:rPr>
              <a:t>2</a:t>
            </a:r>
          </a:p>
        </p:txBody>
      </p:sp>
      <p:sp>
        <p:nvSpPr>
          <p:cNvPr name="TextBox 15" id="15"/>
          <p:cNvSpPr txBox="true"/>
          <p:nvPr/>
        </p:nvSpPr>
        <p:spPr>
          <a:xfrm rot="0">
            <a:off x="4410525" y="7200859"/>
            <a:ext cx="11520358" cy="2557305"/>
          </a:xfrm>
          <a:prstGeom prst="rect">
            <a:avLst/>
          </a:prstGeom>
        </p:spPr>
        <p:txBody>
          <a:bodyPr anchor="t" rtlCol="false" tIns="0" lIns="0" bIns="0" rIns="0">
            <a:spAutoFit/>
          </a:bodyPr>
          <a:lstStyle/>
          <a:p>
            <a:pPr algn="l">
              <a:lnSpc>
                <a:spcPts val="3421"/>
              </a:lnSpc>
              <a:spcBef>
                <a:spcPct val="0"/>
              </a:spcBef>
            </a:pPr>
            <a:r>
              <a:rPr lang="en-US" b="true" sz="2443" spc="173">
                <a:solidFill>
                  <a:srgbClr val="1A1A1A"/>
                </a:solidFill>
                <a:latin typeface="Glacial Indifference Bold"/>
                <a:ea typeface="Glacial Indifference Bold"/>
                <a:cs typeface="Glacial Indifference Bold"/>
                <a:sym typeface="Glacial Indifference Bold"/>
              </a:rPr>
              <a:t>Operati</a:t>
            </a:r>
            <a:r>
              <a:rPr lang="en-US" b="true" sz="2443" spc="173">
                <a:solidFill>
                  <a:srgbClr val="1A1A1A"/>
                </a:solidFill>
                <a:latin typeface="Glacial Indifference Bold"/>
                <a:ea typeface="Glacial Indifference Bold"/>
                <a:cs typeface="Glacial Indifference Bold"/>
                <a:sym typeface="Glacial Indifference Bold"/>
              </a:rPr>
              <a:t>onal Efficiency in Production</a:t>
            </a:r>
            <a:r>
              <a:rPr lang="en-US" sz="2443" spc="173">
                <a:solidFill>
                  <a:srgbClr val="1A1A1A"/>
                </a:solidFill>
                <a:latin typeface="Glacial Indifference"/>
                <a:ea typeface="Glacial Indifference"/>
                <a:cs typeface="Glacial Indifference"/>
                <a:sym typeface="Glacial Indifference"/>
              </a:rPr>
              <a:t>: Understanding the quality of wine based on certain chemical properties allows wineries to adjust their production process (e.g., fermentation time, sugar levels, sulfur dioxide usage) to optimize product quality, thereby reducing waste and increasing profitability.</a:t>
            </a:r>
          </a:p>
          <a:p>
            <a:pPr algn="l">
              <a:lnSpc>
                <a:spcPts val="3421"/>
              </a:lnSpc>
              <a:spcBef>
                <a:spcPct val="0"/>
              </a:spcBef>
            </a:pPr>
          </a:p>
        </p:txBody>
      </p:sp>
      <p:grpSp>
        <p:nvGrpSpPr>
          <p:cNvPr name="Group 16" id="16"/>
          <p:cNvGrpSpPr/>
          <p:nvPr/>
        </p:nvGrpSpPr>
        <p:grpSpPr>
          <a:xfrm rot="0">
            <a:off x="4018961" y="7125743"/>
            <a:ext cx="90508" cy="1649490"/>
            <a:chOff x="0" y="0"/>
            <a:chExt cx="23837" cy="434434"/>
          </a:xfrm>
        </p:grpSpPr>
        <p:sp>
          <p:nvSpPr>
            <p:cNvPr name="Freeform 17" id="1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8" id="1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258740" y="7049543"/>
            <a:ext cx="1643341" cy="663514"/>
          </a:xfrm>
          <a:prstGeom prst="rect">
            <a:avLst/>
          </a:prstGeom>
        </p:spPr>
        <p:txBody>
          <a:bodyPr anchor="t" rtlCol="false" tIns="0" lIns="0" bIns="0" rIns="0">
            <a:spAutoFit/>
          </a:bodyPr>
          <a:lstStyle/>
          <a:p>
            <a:pPr algn="ctr" marL="0" indent="0" lvl="0">
              <a:lnSpc>
                <a:spcPts val="5410"/>
              </a:lnSpc>
              <a:spcBef>
                <a:spcPct val="0"/>
              </a:spcBef>
            </a:pPr>
            <a:r>
              <a:rPr lang="en-US" sz="3864" spc="251">
                <a:solidFill>
                  <a:srgbClr val="1A1A1A"/>
                </a:solidFill>
                <a:latin typeface="Alata"/>
                <a:ea typeface="Alata"/>
                <a:cs typeface="Alata"/>
                <a:sym typeface="Alata"/>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28700" y="4419165"/>
            <a:ext cx="3302333" cy="1834947"/>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5" id="5"/>
          <p:cNvGrpSpPr/>
          <p:nvPr/>
        </p:nvGrpSpPr>
        <p:grpSpPr>
          <a:xfrm rot="0">
            <a:off x="1157889" y="4930206"/>
            <a:ext cx="2673535" cy="26752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7" id="7"/>
          <p:cNvGrpSpPr/>
          <p:nvPr/>
        </p:nvGrpSpPr>
        <p:grpSpPr>
          <a:xfrm rot="0">
            <a:off x="4325889" y="4928491"/>
            <a:ext cx="2674107" cy="2672392"/>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9" id="9"/>
          <p:cNvGrpSpPr/>
          <p:nvPr/>
        </p:nvGrpSpPr>
        <p:grpSpPr>
          <a:xfrm rot="0">
            <a:off x="4179550" y="6216384"/>
            <a:ext cx="3307478" cy="1832661"/>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sp>
        <p:nvSpPr>
          <p:cNvPr name="Freeform 11" id="11"/>
          <p:cNvSpPr/>
          <p:nvPr/>
        </p:nvSpPr>
        <p:spPr>
          <a:xfrm flipH="false" flipV="false" rot="0">
            <a:off x="1940615" y="5336638"/>
            <a:ext cx="1108084" cy="1019437"/>
          </a:xfrm>
          <a:custGeom>
            <a:avLst/>
            <a:gdLst/>
            <a:ahLst/>
            <a:cxnLst/>
            <a:rect r="r" b="b" t="t" l="l"/>
            <a:pathLst>
              <a:path h="1019437" w="1108084">
                <a:moveTo>
                  <a:pt x="0" y="0"/>
                </a:moveTo>
                <a:lnTo>
                  <a:pt x="1108084" y="0"/>
                </a:lnTo>
                <a:lnTo>
                  <a:pt x="1108084" y="1019437"/>
                </a:lnTo>
                <a:lnTo>
                  <a:pt x="0" y="101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123070" y="5395360"/>
            <a:ext cx="889691" cy="1019437"/>
          </a:xfrm>
          <a:custGeom>
            <a:avLst/>
            <a:gdLst/>
            <a:ahLst/>
            <a:cxnLst/>
            <a:rect r="r" b="b" t="t" l="l"/>
            <a:pathLst>
              <a:path h="1019437" w="889691">
                <a:moveTo>
                  <a:pt x="0" y="0"/>
                </a:moveTo>
                <a:lnTo>
                  <a:pt x="889691" y="0"/>
                </a:lnTo>
                <a:lnTo>
                  <a:pt x="889691" y="1019437"/>
                </a:lnTo>
                <a:lnTo>
                  <a:pt x="0" y="1019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7617032" y="4419165"/>
            <a:ext cx="3302333" cy="1834947"/>
            <a:chOff x="0" y="0"/>
            <a:chExt cx="4159440" cy="2311200"/>
          </a:xfrm>
        </p:grpSpPr>
        <p:sp>
          <p:nvSpPr>
            <p:cNvPr name="Freeform 14" id="1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15" id="15"/>
          <p:cNvGrpSpPr/>
          <p:nvPr/>
        </p:nvGrpSpPr>
        <p:grpSpPr>
          <a:xfrm rot="0">
            <a:off x="7746222" y="4930206"/>
            <a:ext cx="2673535" cy="2675250"/>
            <a:chOff x="0" y="0"/>
            <a:chExt cx="3367440" cy="3369600"/>
          </a:xfrm>
        </p:grpSpPr>
        <p:sp>
          <p:nvSpPr>
            <p:cNvPr name="Freeform 16" id="1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17" id="17"/>
          <p:cNvGrpSpPr/>
          <p:nvPr/>
        </p:nvGrpSpPr>
        <p:grpSpPr>
          <a:xfrm rot="0">
            <a:off x="10914221" y="4928491"/>
            <a:ext cx="2674107" cy="2672392"/>
            <a:chOff x="0" y="0"/>
            <a:chExt cx="3368160" cy="3366000"/>
          </a:xfrm>
        </p:grpSpPr>
        <p:sp>
          <p:nvSpPr>
            <p:cNvPr name="Freeform 18" id="1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19" id="19"/>
          <p:cNvGrpSpPr/>
          <p:nvPr/>
        </p:nvGrpSpPr>
        <p:grpSpPr>
          <a:xfrm rot="0">
            <a:off x="10767882" y="6216384"/>
            <a:ext cx="3307478" cy="1832661"/>
            <a:chOff x="0" y="0"/>
            <a:chExt cx="4165920" cy="2308320"/>
          </a:xfrm>
        </p:grpSpPr>
        <p:sp>
          <p:nvSpPr>
            <p:cNvPr name="Freeform 20" id="2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21" id="21"/>
          <p:cNvGrpSpPr/>
          <p:nvPr/>
        </p:nvGrpSpPr>
        <p:grpSpPr>
          <a:xfrm rot="0">
            <a:off x="13956967" y="4401444"/>
            <a:ext cx="3302333" cy="1834947"/>
            <a:chOff x="0" y="0"/>
            <a:chExt cx="4159440" cy="2311200"/>
          </a:xfrm>
        </p:grpSpPr>
        <p:sp>
          <p:nvSpPr>
            <p:cNvPr name="Freeform 22" id="2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23" id="23"/>
          <p:cNvGrpSpPr/>
          <p:nvPr/>
        </p:nvGrpSpPr>
        <p:grpSpPr>
          <a:xfrm rot="0">
            <a:off x="14086156" y="4912485"/>
            <a:ext cx="2673535" cy="2675250"/>
            <a:chOff x="0" y="0"/>
            <a:chExt cx="3367440" cy="3369600"/>
          </a:xfrm>
        </p:grpSpPr>
        <p:sp>
          <p:nvSpPr>
            <p:cNvPr name="Freeform 24" id="2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name="Freeform 25" id="25"/>
          <p:cNvSpPr/>
          <p:nvPr/>
        </p:nvSpPr>
        <p:spPr>
          <a:xfrm flipH="false" flipV="false" rot="0">
            <a:off x="8468150" y="5378658"/>
            <a:ext cx="1318611" cy="1126813"/>
          </a:xfrm>
          <a:custGeom>
            <a:avLst/>
            <a:gdLst/>
            <a:ahLst/>
            <a:cxnLst/>
            <a:rect r="r" b="b" t="t" l="l"/>
            <a:pathLst>
              <a:path h="1126813" w="1318611">
                <a:moveTo>
                  <a:pt x="0" y="0"/>
                </a:moveTo>
                <a:lnTo>
                  <a:pt x="1318611" y="0"/>
                </a:lnTo>
                <a:lnTo>
                  <a:pt x="1318611" y="1126813"/>
                </a:lnTo>
                <a:lnTo>
                  <a:pt x="0" y="11268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1633603" y="5412863"/>
            <a:ext cx="1163757" cy="1119322"/>
          </a:xfrm>
          <a:custGeom>
            <a:avLst/>
            <a:gdLst/>
            <a:ahLst/>
            <a:cxnLst/>
            <a:rect r="r" b="b" t="t" l="l"/>
            <a:pathLst>
              <a:path h="1119322" w="1163757">
                <a:moveTo>
                  <a:pt x="0" y="0"/>
                </a:moveTo>
                <a:lnTo>
                  <a:pt x="1163757" y="0"/>
                </a:lnTo>
                <a:lnTo>
                  <a:pt x="1163757" y="1119322"/>
                </a:lnTo>
                <a:lnTo>
                  <a:pt x="0" y="11193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14848644" y="5302943"/>
            <a:ext cx="1090598" cy="1062837"/>
          </a:xfrm>
          <a:custGeom>
            <a:avLst/>
            <a:gdLst/>
            <a:ahLst/>
            <a:cxnLst/>
            <a:rect r="r" b="b" t="t" l="l"/>
            <a:pathLst>
              <a:path h="1062837" w="1090598">
                <a:moveTo>
                  <a:pt x="0" y="0"/>
                </a:moveTo>
                <a:lnTo>
                  <a:pt x="1090598" y="0"/>
                </a:lnTo>
                <a:lnTo>
                  <a:pt x="1090598" y="1062837"/>
                </a:lnTo>
                <a:lnTo>
                  <a:pt x="0" y="10628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8" id="28"/>
          <p:cNvSpPr txBox="true"/>
          <p:nvPr/>
        </p:nvSpPr>
        <p:spPr>
          <a:xfrm rot="0">
            <a:off x="1429585" y="6579810"/>
            <a:ext cx="2130144"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Accuracy</a:t>
            </a:r>
          </a:p>
        </p:txBody>
      </p:sp>
      <p:sp>
        <p:nvSpPr>
          <p:cNvPr name="TextBox 29" id="29"/>
          <p:cNvSpPr txBox="true"/>
          <p:nvPr/>
        </p:nvSpPr>
        <p:spPr>
          <a:xfrm rot="0">
            <a:off x="1266628" y="1231305"/>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KPIs</a:t>
            </a:r>
          </a:p>
        </p:txBody>
      </p:sp>
      <p:sp>
        <p:nvSpPr>
          <p:cNvPr name="TextBox 30" id="30"/>
          <p:cNvSpPr txBox="true"/>
          <p:nvPr/>
        </p:nvSpPr>
        <p:spPr>
          <a:xfrm rot="0">
            <a:off x="1266628" y="2371666"/>
            <a:ext cx="10549380" cy="902606"/>
          </a:xfrm>
          <a:prstGeom prst="rect">
            <a:avLst/>
          </a:prstGeom>
        </p:spPr>
        <p:txBody>
          <a:bodyPr anchor="t" rtlCol="false" tIns="0" lIns="0" bIns="0" rIns="0">
            <a:spAutoFit/>
          </a:bodyPr>
          <a:lstStyle/>
          <a:p>
            <a:pPr algn="l">
              <a:lnSpc>
                <a:spcPts val="3671"/>
              </a:lnSpc>
            </a:pPr>
            <a:r>
              <a:rPr lang="en-US" sz="2622" spc="186">
                <a:solidFill>
                  <a:srgbClr val="FFFFFF"/>
                </a:solidFill>
                <a:latin typeface="Glacial Indifference"/>
                <a:ea typeface="Glacial Indifference"/>
                <a:cs typeface="Glacial Indifference"/>
                <a:sym typeface="Glacial Indifference"/>
              </a:rPr>
              <a:t>Measures of perfromance that this project will facilitate the organisation to reach.</a:t>
            </a:r>
          </a:p>
        </p:txBody>
      </p:sp>
      <p:sp>
        <p:nvSpPr>
          <p:cNvPr name="TextBox 31" id="31"/>
          <p:cNvSpPr txBox="true"/>
          <p:nvPr/>
        </p:nvSpPr>
        <p:spPr>
          <a:xfrm rot="0">
            <a:off x="466623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Efficiency</a:t>
            </a:r>
          </a:p>
        </p:txBody>
      </p:sp>
      <p:sp>
        <p:nvSpPr>
          <p:cNvPr name="TextBox 32" id="32"/>
          <p:cNvSpPr txBox="true"/>
          <p:nvPr/>
        </p:nvSpPr>
        <p:spPr>
          <a:xfrm rot="0">
            <a:off x="8028441" y="6579810"/>
            <a:ext cx="2157392"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Growth</a:t>
            </a:r>
          </a:p>
        </p:txBody>
      </p:sp>
      <p:sp>
        <p:nvSpPr>
          <p:cNvPr name="TextBox 33" id="33"/>
          <p:cNvSpPr txBox="true"/>
          <p:nvPr/>
        </p:nvSpPr>
        <p:spPr>
          <a:xfrm rot="0">
            <a:off x="11227306" y="6579810"/>
            <a:ext cx="1935716" cy="833111"/>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Customer satisfaction</a:t>
            </a:r>
          </a:p>
        </p:txBody>
      </p:sp>
      <p:sp>
        <p:nvSpPr>
          <p:cNvPr name="TextBox 34" id="34"/>
          <p:cNvSpPr txBox="true"/>
          <p:nvPr/>
        </p:nvSpPr>
        <p:spPr>
          <a:xfrm rot="0">
            <a:off x="1443474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Compliance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404982" y="9551"/>
            <a:ext cx="12328989" cy="10277449"/>
          </a:xfrm>
          <a:custGeom>
            <a:avLst/>
            <a:gdLst/>
            <a:ahLst/>
            <a:cxnLst/>
            <a:rect r="r" b="b" t="t" l="l"/>
            <a:pathLst>
              <a:path h="10277449" w="12328989">
                <a:moveTo>
                  <a:pt x="0" y="0"/>
                </a:moveTo>
                <a:lnTo>
                  <a:pt x="12328988" y="0"/>
                </a:lnTo>
                <a:lnTo>
                  <a:pt x="12328988" y="10277449"/>
                </a:lnTo>
                <a:lnTo>
                  <a:pt x="0" y="10277449"/>
                </a:lnTo>
                <a:lnTo>
                  <a:pt x="0" y="0"/>
                </a:lnTo>
                <a:close/>
              </a:path>
            </a:pathLst>
          </a:custGeom>
          <a:blipFill>
            <a:blip r:embed="rId4"/>
            <a:stretch>
              <a:fillRect l="-12441" t="0" r="-12441" b="0"/>
            </a:stretch>
          </a:blipFill>
        </p:spPr>
      </p:sp>
      <p:sp>
        <p:nvSpPr>
          <p:cNvPr name="Freeform 4" id="4"/>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1241650" y="2984884"/>
            <a:ext cx="9355079" cy="1806724"/>
            <a:chOff x="0" y="0"/>
            <a:chExt cx="3177177" cy="613601"/>
          </a:xfrm>
        </p:grpSpPr>
        <p:sp>
          <p:nvSpPr>
            <p:cNvPr name="Freeform 6" id="6"/>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7" id="7"/>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06793" y="2984884"/>
            <a:ext cx="1205346" cy="1139467"/>
            <a:chOff x="0" y="0"/>
            <a:chExt cx="459054" cy="433964"/>
          </a:xfrm>
        </p:grpSpPr>
        <p:sp>
          <p:nvSpPr>
            <p:cNvPr name="Freeform 9" id="9"/>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10" id="10"/>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67211" y="3105622"/>
            <a:ext cx="884510" cy="895913"/>
          </a:xfrm>
          <a:custGeom>
            <a:avLst/>
            <a:gdLst/>
            <a:ahLst/>
            <a:cxnLst/>
            <a:rect r="r" b="b" t="t" l="l"/>
            <a:pathLst>
              <a:path h="895913" w="884510">
                <a:moveTo>
                  <a:pt x="0" y="0"/>
                </a:moveTo>
                <a:lnTo>
                  <a:pt x="884510" y="0"/>
                </a:lnTo>
                <a:lnTo>
                  <a:pt x="884510" y="895913"/>
                </a:lnTo>
                <a:lnTo>
                  <a:pt x="0" y="8959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2" id="12"/>
          <p:cNvGrpSpPr/>
          <p:nvPr/>
        </p:nvGrpSpPr>
        <p:grpSpPr>
          <a:xfrm rot="0">
            <a:off x="1241650" y="4799088"/>
            <a:ext cx="9355079" cy="1806724"/>
            <a:chOff x="0" y="0"/>
            <a:chExt cx="3177177" cy="613601"/>
          </a:xfrm>
        </p:grpSpPr>
        <p:sp>
          <p:nvSpPr>
            <p:cNvPr name="Freeform 13" id="13"/>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14" id="14"/>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06793" y="4934482"/>
            <a:ext cx="1205346" cy="1139467"/>
            <a:chOff x="0" y="0"/>
            <a:chExt cx="459054" cy="433964"/>
          </a:xfrm>
        </p:grpSpPr>
        <p:sp>
          <p:nvSpPr>
            <p:cNvPr name="Freeform 16" id="16"/>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17" id="17"/>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41650" y="6748686"/>
            <a:ext cx="9355079" cy="1806724"/>
            <a:chOff x="0" y="0"/>
            <a:chExt cx="3177177" cy="613601"/>
          </a:xfrm>
        </p:grpSpPr>
        <p:sp>
          <p:nvSpPr>
            <p:cNvPr name="Freeform 19" id="19"/>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20" id="20"/>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406793" y="6884081"/>
            <a:ext cx="1205346" cy="1139467"/>
            <a:chOff x="0" y="0"/>
            <a:chExt cx="459054" cy="433964"/>
          </a:xfrm>
        </p:grpSpPr>
        <p:sp>
          <p:nvSpPr>
            <p:cNvPr name="Freeform 22" id="22"/>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23" id="23"/>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567211" y="6983334"/>
            <a:ext cx="940961" cy="940961"/>
          </a:xfrm>
          <a:custGeom>
            <a:avLst/>
            <a:gdLst/>
            <a:ahLst/>
            <a:cxnLst/>
            <a:rect r="r" b="b" t="t" l="l"/>
            <a:pathLst>
              <a:path h="940961" w="940961">
                <a:moveTo>
                  <a:pt x="0" y="0"/>
                </a:moveTo>
                <a:lnTo>
                  <a:pt x="940961" y="0"/>
                </a:lnTo>
                <a:lnTo>
                  <a:pt x="940961" y="940961"/>
                </a:lnTo>
                <a:lnTo>
                  <a:pt x="0" y="9409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5" id="25"/>
          <p:cNvSpPr/>
          <p:nvPr/>
        </p:nvSpPr>
        <p:spPr>
          <a:xfrm flipH="false" flipV="false" rot="0">
            <a:off x="1524993" y="5066559"/>
            <a:ext cx="926727" cy="926727"/>
          </a:xfrm>
          <a:custGeom>
            <a:avLst/>
            <a:gdLst/>
            <a:ahLst/>
            <a:cxnLst/>
            <a:rect r="r" b="b" t="t" l="l"/>
            <a:pathLst>
              <a:path h="926727" w="926727">
                <a:moveTo>
                  <a:pt x="0" y="0"/>
                </a:moveTo>
                <a:lnTo>
                  <a:pt x="926728" y="0"/>
                </a:lnTo>
                <a:lnTo>
                  <a:pt x="926728" y="926728"/>
                </a:lnTo>
                <a:lnTo>
                  <a:pt x="0" y="9267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6" id="26"/>
          <p:cNvSpPr txBox="true"/>
          <p:nvPr/>
        </p:nvSpPr>
        <p:spPr>
          <a:xfrm rot="0">
            <a:off x="2836596" y="3672254"/>
            <a:ext cx="7418551" cy="329281"/>
          </a:xfrm>
          <a:prstGeom prst="rect">
            <a:avLst/>
          </a:prstGeom>
        </p:spPr>
        <p:txBody>
          <a:bodyPr anchor="t" rtlCol="false" tIns="0" lIns="0" bIns="0" rIns="0">
            <a:spAutoFit/>
          </a:bodyPr>
          <a:lstStyle/>
          <a:p>
            <a:pPr algn="l">
              <a:lnSpc>
                <a:spcPts val="2634"/>
              </a:lnSpc>
              <a:spcBef>
                <a:spcPct val="0"/>
              </a:spcBef>
            </a:pPr>
            <a:r>
              <a:rPr lang="en-US" sz="1881" spc="133">
                <a:solidFill>
                  <a:srgbClr val="191919"/>
                </a:solidFill>
                <a:latin typeface="Glacial Indifference"/>
                <a:ea typeface="Glacial Indifference"/>
                <a:cs typeface="Glacial Indifference"/>
                <a:sym typeface="Glacial Indifference"/>
              </a:rPr>
              <a:t>Data extracted from Kaggle’s large database of datasets.</a:t>
            </a:r>
          </a:p>
        </p:txBody>
      </p:sp>
      <p:sp>
        <p:nvSpPr>
          <p:cNvPr name="TextBox 27" id="27"/>
          <p:cNvSpPr txBox="true"/>
          <p:nvPr/>
        </p:nvSpPr>
        <p:spPr>
          <a:xfrm rot="0">
            <a:off x="2836596" y="3048472"/>
            <a:ext cx="1804892"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Data</a:t>
            </a:r>
          </a:p>
        </p:txBody>
      </p:sp>
      <p:sp>
        <p:nvSpPr>
          <p:cNvPr name="TextBox 28" id="28"/>
          <p:cNvSpPr txBox="true"/>
          <p:nvPr/>
        </p:nvSpPr>
        <p:spPr>
          <a:xfrm rot="0">
            <a:off x="1241650" y="1607765"/>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Methodology</a:t>
            </a:r>
          </a:p>
        </p:txBody>
      </p:sp>
      <p:sp>
        <p:nvSpPr>
          <p:cNvPr name="TextBox 29" id="29"/>
          <p:cNvSpPr txBox="true"/>
          <p:nvPr/>
        </p:nvSpPr>
        <p:spPr>
          <a:xfrm rot="0">
            <a:off x="2836596" y="5367583"/>
            <a:ext cx="7418551" cy="658727"/>
          </a:xfrm>
          <a:prstGeom prst="rect">
            <a:avLst/>
          </a:prstGeom>
        </p:spPr>
        <p:txBody>
          <a:bodyPr anchor="t" rtlCol="false" tIns="0" lIns="0" bIns="0" rIns="0">
            <a:spAutoFit/>
          </a:bodyPr>
          <a:lstStyle/>
          <a:p>
            <a:pPr algn="l">
              <a:lnSpc>
                <a:spcPts val="2634"/>
              </a:lnSpc>
              <a:spcBef>
                <a:spcPct val="0"/>
              </a:spcBef>
            </a:pPr>
            <a:r>
              <a:rPr lang="en-US" sz="1881" spc="133">
                <a:solidFill>
                  <a:srgbClr val="191919"/>
                </a:solidFill>
                <a:latin typeface="Glacial Indifference"/>
                <a:ea typeface="Glacial Indifference"/>
                <a:cs typeface="Glacial Indifference"/>
                <a:sym typeface="Glacial Indifference"/>
              </a:rPr>
              <a:t>Classification models: Logistic Regression, Random Forest Classifier and KNearest Neighbors.</a:t>
            </a:r>
          </a:p>
        </p:txBody>
      </p:sp>
      <p:sp>
        <p:nvSpPr>
          <p:cNvPr name="TextBox 30" id="30"/>
          <p:cNvSpPr txBox="true"/>
          <p:nvPr/>
        </p:nvSpPr>
        <p:spPr>
          <a:xfrm rot="0">
            <a:off x="2836596" y="4877332"/>
            <a:ext cx="5324901"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Model</a:t>
            </a:r>
          </a:p>
        </p:txBody>
      </p:sp>
      <p:sp>
        <p:nvSpPr>
          <p:cNvPr name="TextBox 31" id="31"/>
          <p:cNvSpPr txBox="true"/>
          <p:nvPr/>
        </p:nvSpPr>
        <p:spPr>
          <a:xfrm rot="0">
            <a:off x="2836596" y="7317181"/>
            <a:ext cx="7418551" cy="658727"/>
          </a:xfrm>
          <a:prstGeom prst="rect">
            <a:avLst/>
          </a:prstGeom>
        </p:spPr>
        <p:txBody>
          <a:bodyPr anchor="t" rtlCol="false" tIns="0" lIns="0" bIns="0" rIns="0">
            <a:spAutoFit/>
          </a:bodyPr>
          <a:lstStyle/>
          <a:p>
            <a:pPr algn="l">
              <a:lnSpc>
                <a:spcPts val="2634"/>
              </a:lnSpc>
              <a:spcBef>
                <a:spcPct val="0"/>
              </a:spcBef>
            </a:pPr>
            <a:r>
              <a:rPr lang="en-US" sz="1881" spc="133">
                <a:solidFill>
                  <a:srgbClr val="191919"/>
                </a:solidFill>
                <a:latin typeface="Glacial Indifference"/>
                <a:ea typeface="Glacial Indifference"/>
                <a:cs typeface="Glacial Indifference"/>
                <a:sym typeface="Glacial Indifference"/>
              </a:rPr>
              <a:t>Captures the probability that a model will accurately predict wine classification.</a:t>
            </a:r>
          </a:p>
        </p:txBody>
      </p:sp>
      <p:sp>
        <p:nvSpPr>
          <p:cNvPr name="TextBox 32" id="32"/>
          <p:cNvSpPr txBox="true"/>
          <p:nvPr/>
        </p:nvSpPr>
        <p:spPr>
          <a:xfrm rot="0">
            <a:off x="2836596" y="6826931"/>
            <a:ext cx="6030709"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191919"/>
                </a:solidFill>
                <a:latin typeface="Alata"/>
                <a:ea typeface="Alata"/>
                <a:cs typeface="Alata"/>
                <a:sym typeface="Alata"/>
              </a:rPr>
              <a:t>Model Performance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9386423" cy="10316121"/>
            <a:chOff x="0" y="0"/>
            <a:chExt cx="2472144" cy="2717003"/>
          </a:xfrm>
        </p:grpSpPr>
        <p:sp>
          <p:nvSpPr>
            <p:cNvPr name="Freeform 3" id="3"/>
            <p:cNvSpPr/>
            <p:nvPr/>
          </p:nvSpPr>
          <p:spPr>
            <a:xfrm flipH="false" flipV="false" rot="0">
              <a:off x="0" y="0"/>
              <a:ext cx="2472144" cy="2717003"/>
            </a:xfrm>
            <a:custGeom>
              <a:avLst/>
              <a:gdLst/>
              <a:ahLst/>
              <a:cxnLst/>
              <a:rect r="r" b="b" t="t" l="l"/>
              <a:pathLst>
                <a:path h="2717003" w="2472144">
                  <a:moveTo>
                    <a:pt x="0" y="0"/>
                  </a:moveTo>
                  <a:lnTo>
                    <a:pt x="2472144" y="0"/>
                  </a:lnTo>
                  <a:lnTo>
                    <a:pt x="2472144" y="2717003"/>
                  </a:lnTo>
                  <a:lnTo>
                    <a:pt x="0" y="2717003"/>
                  </a:lnTo>
                  <a:close/>
                </a:path>
              </a:pathLst>
            </a:custGeom>
            <a:solidFill>
              <a:srgbClr val="22211E"/>
            </a:solidFill>
          </p:spPr>
        </p:sp>
        <p:sp>
          <p:nvSpPr>
            <p:cNvPr name="TextBox 4" id="4"/>
            <p:cNvSpPr txBox="true"/>
            <p:nvPr/>
          </p:nvSpPr>
          <p:spPr>
            <a:xfrm>
              <a:off x="0" y="-38100"/>
              <a:ext cx="2472144"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075248" y="2613705"/>
            <a:ext cx="90508" cy="1649490"/>
            <a:chOff x="0" y="0"/>
            <a:chExt cx="23837" cy="434434"/>
          </a:xfrm>
        </p:grpSpPr>
        <p:sp>
          <p:nvSpPr>
            <p:cNvPr name="Freeform 7" id="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8" id="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75248" y="4572018"/>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075248" y="6526308"/>
            <a:ext cx="90508" cy="1649490"/>
            <a:chOff x="0" y="0"/>
            <a:chExt cx="23837" cy="434434"/>
          </a:xfrm>
        </p:grpSpPr>
        <p:sp>
          <p:nvSpPr>
            <p:cNvPr name="Freeform 13" id="13"/>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4" id="14"/>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215862" y="-65583"/>
            <a:ext cx="9172454" cy="1094283"/>
          </a:xfrm>
          <a:prstGeom prst="rect">
            <a:avLst/>
          </a:prstGeom>
        </p:spPr>
        <p:txBody>
          <a:bodyPr anchor="t" rtlCol="false" tIns="0" lIns="0" bIns="0" rIns="0">
            <a:spAutoFit/>
          </a:bodyPr>
          <a:lstStyle/>
          <a:p>
            <a:pPr algn="ctr" marL="0" indent="0" lvl="0">
              <a:lnSpc>
                <a:spcPts val="8985"/>
              </a:lnSpc>
              <a:spcBef>
                <a:spcPct val="0"/>
              </a:spcBef>
            </a:pPr>
            <a:r>
              <a:rPr lang="en-US" sz="6417" spc="417">
                <a:solidFill>
                  <a:srgbClr val="FFFFFF"/>
                </a:solidFill>
                <a:latin typeface="Alata"/>
                <a:ea typeface="Alata"/>
                <a:cs typeface="Alata"/>
                <a:sym typeface="Alata"/>
              </a:rPr>
              <a:t>EDA</a:t>
            </a:r>
          </a:p>
        </p:txBody>
      </p:sp>
      <p:sp>
        <p:nvSpPr>
          <p:cNvPr name="TextBox 16" id="16"/>
          <p:cNvSpPr txBox="true"/>
          <p:nvPr/>
        </p:nvSpPr>
        <p:spPr>
          <a:xfrm rot="0">
            <a:off x="2165756" y="2451780"/>
            <a:ext cx="2685461" cy="1345757"/>
          </a:xfrm>
          <a:prstGeom prst="rect">
            <a:avLst/>
          </a:prstGeom>
        </p:spPr>
        <p:txBody>
          <a:bodyPr anchor="t" rtlCol="false" tIns="0" lIns="0" bIns="0" rIns="0">
            <a:spAutoFit/>
          </a:bodyPr>
          <a:lstStyle/>
          <a:p>
            <a:pPr algn="ctr" marL="0" indent="0" lvl="0">
              <a:lnSpc>
                <a:spcPts val="10905"/>
              </a:lnSpc>
              <a:spcBef>
                <a:spcPct val="0"/>
              </a:spcBef>
            </a:pPr>
            <a:r>
              <a:rPr lang="en-US" sz="7789" spc="506">
                <a:solidFill>
                  <a:srgbClr val="FFFFFF"/>
                </a:solidFill>
                <a:latin typeface="Alata"/>
                <a:ea typeface="Alata"/>
                <a:cs typeface="Alata"/>
                <a:sym typeface="Alata"/>
              </a:rPr>
              <a:t>50%</a:t>
            </a:r>
          </a:p>
        </p:txBody>
      </p:sp>
      <p:sp>
        <p:nvSpPr>
          <p:cNvPr name="TextBox 17" id="17"/>
          <p:cNvSpPr txBox="true"/>
          <p:nvPr/>
        </p:nvSpPr>
        <p:spPr>
          <a:xfrm rot="0">
            <a:off x="2389141" y="3849750"/>
            <a:ext cx="2462076" cy="413445"/>
          </a:xfrm>
          <a:prstGeom prst="rect">
            <a:avLst/>
          </a:prstGeom>
        </p:spPr>
        <p:txBody>
          <a:bodyPr anchor="t" rtlCol="false" tIns="0" lIns="0" bIns="0" rIns="0">
            <a:spAutoFit/>
          </a:bodyPr>
          <a:lstStyle/>
          <a:p>
            <a:pPr algn="l">
              <a:lnSpc>
                <a:spcPts val="3421"/>
              </a:lnSpc>
              <a:spcBef>
                <a:spcPct val="0"/>
              </a:spcBef>
            </a:pPr>
            <a:r>
              <a:rPr lang="en-US" sz="2443" spc="173">
                <a:solidFill>
                  <a:srgbClr val="FFFFFF"/>
                </a:solidFill>
                <a:latin typeface="Glacial Indifference"/>
                <a:ea typeface="Glacial Indifference"/>
                <a:cs typeface="Glacial Indifference"/>
                <a:sym typeface="Glacial Indifference"/>
              </a:rPr>
              <a:t>Class 6</a:t>
            </a:r>
          </a:p>
        </p:txBody>
      </p:sp>
      <p:sp>
        <p:nvSpPr>
          <p:cNvPr name="TextBox 18" id="18"/>
          <p:cNvSpPr txBox="true"/>
          <p:nvPr/>
        </p:nvSpPr>
        <p:spPr>
          <a:xfrm rot="0">
            <a:off x="2165756" y="4410093"/>
            <a:ext cx="3605139" cy="1345757"/>
          </a:xfrm>
          <a:prstGeom prst="rect">
            <a:avLst/>
          </a:prstGeom>
        </p:spPr>
        <p:txBody>
          <a:bodyPr anchor="t" rtlCol="false" tIns="0" lIns="0" bIns="0" rIns="0">
            <a:spAutoFit/>
          </a:bodyPr>
          <a:lstStyle/>
          <a:p>
            <a:pPr algn="ctr" marL="0" indent="0" lvl="0">
              <a:lnSpc>
                <a:spcPts val="10905"/>
              </a:lnSpc>
              <a:spcBef>
                <a:spcPct val="0"/>
              </a:spcBef>
            </a:pPr>
            <a:r>
              <a:rPr lang="en-US" sz="7789" spc="506">
                <a:solidFill>
                  <a:srgbClr val="FFFFFF"/>
                </a:solidFill>
                <a:latin typeface="Alata"/>
                <a:ea typeface="Alata"/>
                <a:cs typeface="Alata"/>
                <a:sym typeface="Alata"/>
              </a:rPr>
              <a:t>0.9%</a:t>
            </a:r>
          </a:p>
        </p:txBody>
      </p:sp>
      <p:sp>
        <p:nvSpPr>
          <p:cNvPr name="TextBox 19" id="19"/>
          <p:cNvSpPr txBox="true"/>
          <p:nvPr/>
        </p:nvSpPr>
        <p:spPr>
          <a:xfrm rot="0">
            <a:off x="2389141" y="5808063"/>
            <a:ext cx="3381754" cy="413445"/>
          </a:xfrm>
          <a:prstGeom prst="rect">
            <a:avLst/>
          </a:prstGeom>
        </p:spPr>
        <p:txBody>
          <a:bodyPr anchor="t" rtlCol="false" tIns="0" lIns="0" bIns="0" rIns="0">
            <a:spAutoFit/>
          </a:bodyPr>
          <a:lstStyle/>
          <a:p>
            <a:pPr algn="l">
              <a:lnSpc>
                <a:spcPts val="3421"/>
              </a:lnSpc>
              <a:spcBef>
                <a:spcPct val="0"/>
              </a:spcBef>
            </a:pPr>
            <a:r>
              <a:rPr lang="en-US" sz="2443" spc="173">
                <a:solidFill>
                  <a:srgbClr val="FFFFFF"/>
                </a:solidFill>
                <a:latin typeface="Glacial Indifference"/>
                <a:ea typeface="Glacial Indifference"/>
                <a:cs typeface="Glacial Indifference"/>
                <a:sym typeface="Glacial Indifference"/>
              </a:rPr>
              <a:t>Class 9</a:t>
            </a:r>
          </a:p>
        </p:txBody>
      </p:sp>
      <p:sp>
        <p:nvSpPr>
          <p:cNvPr name="TextBox 20" id="20"/>
          <p:cNvSpPr txBox="true"/>
          <p:nvPr/>
        </p:nvSpPr>
        <p:spPr>
          <a:xfrm rot="0">
            <a:off x="2165756" y="6364383"/>
            <a:ext cx="2100212" cy="1345757"/>
          </a:xfrm>
          <a:prstGeom prst="rect">
            <a:avLst/>
          </a:prstGeom>
        </p:spPr>
        <p:txBody>
          <a:bodyPr anchor="t" rtlCol="false" tIns="0" lIns="0" bIns="0" rIns="0">
            <a:spAutoFit/>
          </a:bodyPr>
          <a:lstStyle/>
          <a:p>
            <a:pPr algn="ctr" marL="0" indent="0" lvl="0">
              <a:lnSpc>
                <a:spcPts val="10905"/>
              </a:lnSpc>
              <a:spcBef>
                <a:spcPct val="0"/>
              </a:spcBef>
            </a:pPr>
            <a:r>
              <a:rPr lang="en-US" sz="7789" spc="506">
                <a:solidFill>
                  <a:srgbClr val="FFFFFF"/>
                </a:solidFill>
                <a:latin typeface="Alata"/>
                <a:ea typeface="Alata"/>
                <a:cs typeface="Alata"/>
                <a:sym typeface="Alata"/>
              </a:rPr>
              <a:t>7</a:t>
            </a:r>
          </a:p>
        </p:txBody>
      </p:sp>
      <p:sp>
        <p:nvSpPr>
          <p:cNvPr name="TextBox 21" id="21"/>
          <p:cNvSpPr txBox="true"/>
          <p:nvPr/>
        </p:nvSpPr>
        <p:spPr>
          <a:xfrm rot="0">
            <a:off x="2389141" y="7762353"/>
            <a:ext cx="2462076" cy="413445"/>
          </a:xfrm>
          <a:prstGeom prst="rect">
            <a:avLst/>
          </a:prstGeom>
        </p:spPr>
        <p:txBody>
          <a:bodyPr anchor="t" rtlCol="false" tIns="0" lIns="0" bIns="0" rIns="0">
            <a:spAutoFit/>
          </a:bodyPr>
          <a:lstStyle/>
          <a:p>
            <a:pPr algn="l">
              <a:lnSpc>
                <a:spcPts val="3421"/>
              </a:lnSpc>
              <a:spcBef>
                <a:spcPct val="0"/>
              </a:spcBef>
            </a:pPr>
            <a:r>
              <a:rPr lang="en-US" sz="2443" spc="173">
                <a:solidFill>
                  <a:srgbClr val="FFFFFF"/>
                </a:solidFill>
                <a:latin typeface="Glacial Indifference"/>
                <a:ea typeface="Glacial Indifference"/>
                <a:cs typeface="Glacial Indifference"/>
                <a:sym typeface="Glacial Indifference"/>
              </a:rPr>
              <a:t>Categories</a:t>
            </a:r>
          </a:p>
        </p:txBody>
      </p:sp>
      <p:sp>
        <p:nvSpPr>
          <p:cNvPr name="Freeform 22" id="22"/>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23" id="23"/>
          <p:cNvSpPr/>
          <p:nvPr/>
        </p:nvSpPr>
        <p:spPr>
          <a:xfrm flipH="false" flipV="false" rot="0">
            <a:off x="5597145" y="1684857"/>
            <a:ext cx="13106827" cy="8668752"/>
          </a:xfrm>
          <a:custGeom>
            <a:avLst/>
            <a:gdLst/>
            <a:ahLst/>
            <a:cxnLst/>
            <a:rect r="r" b="b" t="t" l="l"/>
            <a:pathLst>
              <a:path h="8668752" w="13106827">
                <a:moveTo>
                  <a:pt x="0" y="0"/>
                </a:moveTo>
                <a:lnTo>
                  <a:pt x="13106827" y="0"/>
                </a:lnTo>
                <a:lnTo>
                  <a:pt x="13106827" y="8668752"/>
                </a:lnTo>
                <a:lnTo>
                  <a:pt x="0" y="8668752"/>
                </a:lnTo>
                <a:lnTo>
                  <a:pt x="0" y="0"/>
                </a:lnTo>
                <a:close/>
              </a:path>
            </a:pathLst>
          </a:custGeom>
          <a:blipFill>
            <a:blip r:embed="rId4"/>
            <a:stretch>
              <a:fillRect l="0" t="0" r="0" b="-54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0" y="0"/>
            <a:ext cx="18427722" cy="6266297"/>
          </a:xfrm>
          <a:custGeom>
            <a:avLst/>
            <a:gdLst/>
            <a:ahLst/>
            <a:cxnLst/>
            <a:rect r="r" b="b" t="t" l="l"/>
            <a:pathLst>
              <a:path h="6266297" w="18427722">
                <a:moveTo>
                  <a:pt x="0" y="0"/>
                </a:moveTo>
                <a:lnTo>
                  <a:pt x="18427722" y="0"/>
                </a:lnTo>
                <a:lnTo>
                  <a:pt x="18427722" y="6266297"/>
                </a:lnTo>
                <a:lnTo>
                  <a:pt x="0" y="6266297"/>
                </a:lnTo>
                <a:lnTo>
                  <a:pt x="0" y="0"/>
                </a:lnTo>
                <a:close/>
              </a:path>
            </a:pathLst>
          </a:custGeom>
          <a:blipFill>
            <a:blip r:embed="rId5"/>
            <a:stretch>
              <a:fillRect l="0" t="-38269" r="0" b="-57658"/>
            </a:stretch>
          </a:blipFill>
        </p:spPr>
      </p:sp>
      <p:sp>
        <p:nvSpPr>
          <p:cNvPr name="Freeform 6" id="6"/>
          <p:cNvSpPr/>
          <p:nvPr/>
        </p:nvSpPr>
        <p:spPr>
          <a:xfrm flipH="false" flipV="false" rot="0">
            <a:off x="3233288" y="1889750"/>
            <a:ext cx="11821423" cy="6646089"/>
          </a:xfrm>
          <a:custGeom>
            <a:avLst/>
            <a:gdLst/>
            <a:ahLst/>
            <a:cxnLst/>
            <a:rect r="r" b="b" t="t" l="l"/>
            <a:pathLst>
              <a:path h="6646089" w="11821423">
                <a:moveTo>
                  <a:pt x="0" y="0"/>
                </a:moveTo>
                <a:lnTo>
                  <a:pt x="11821424" y="0"/>
                </a:lnTo>
                <a:lnTo>
                  <a:pt x="11821424"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38481" y="2838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FFFFFF"/>
                </a:solidFill>
                <a:latin typeface="Alata"/>
                <a:ea typeface="Alata"/>
                <a:cs typeface="Alata"/>
                <a:sym typeface="Alata"/>
              </a:rPr>
              <a:t>Concept In Business</a:t>
            </a:r>
          </a:p>
        </p:txBody>
      </p:sp>
      <p:sp>
        <p:nvSpPr>
          <p:cNvPr name="Freeform 8" id="8"/>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TextBox 9" id="9"/>
          <p:cNvSpPr txBox="true"/>
          <p:nvPr/>
        </p:nvSpPr>
        <p:spPr>
          <a:xfrm rot="0">
            <a:off x="4416621" y="4422745"/>
            <a:ext cx="9454758" cy="2305171"/>
          </a:xfrm>
          <a:prstGeom prst="rect">
            <a:avLst/>
          </a:prstGeom>
        </p:spPr>
        <p:txBody>
          <a:bodyPr anchor="t" rtlCol="false" tIns="0" lIns="0" bIns="0" rIns="0">
            <a:spAutoFit/>
          </a:bodyPr>
          <a:lstStyle/>
          <a:p>
            <a:pPr algn="ctr">
              <a:lnSpc>
                <a:spcPts val="4664"/>
              </a:lnSpc>
            </a:pPr>
            <a:r>
              <a:rPr lang="en-US" sz="3331" spc="236">
                <a:solidFill>
                  <a:srgbClr val="FFFFFF"/>
                </a:solidFill>
                <a:latin typeface="Glacial Indifference"/>
                <a:ea typeface="Glacial Indifference"/>
                <a:cs typeface="Glacial Indifference"/>
                <a:sym typeface="Glacial Indifference"/>
              </a:rPr>
              <a:t>Quality 6 has majority of the entries in this dataset, followed closely 5 and 7. It is also to be noted that class 9 has a very low number of entries.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241" t="-32827" r="0" b="-32827"/>
            </a:stretch>
          </a:blipFill>
        </p:spPr>
      </p:sp>
      <p:sp>
        <p:nvSpPr>
          <p:cNvPr name="Freeform 3" id="3"/>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3609871" y="3620653"/>
            <a:ext cx="11068259" cy="2224157"/>
            <a:chOff x="0" y="0"/>
            <a:chExt cx="2915097" cy="585786"/>
          </a:xfrm>
        </p:grpSpPr>
        <p:sp>
          <p:nvSpPr>
            <p:cNvPr name="Freeform 5" id="5"/>
            <p:cNvSpPr/>
            <p:nvPr/>
          </p:nvSpPr>
          <p:spPr>
            <a:xfrm flipH="false" flipV="false" rot="0">
              <a:off x="0" y="0"/>
              <a:ext cx="2915097" cy="585786"/>
            </a:xfrm>
            <a:custGeom>
              <a:avLst/>
              <a:gdLst/>
              <a:ahLst/>
              <a:cxnLst/>
              <a:rect r="r" b="b" t="t" l="l"/>
              <a:pathLst>
                <a:path h="585786" w="2915097">
                  <a:moveTo>
                    <a:pt x="0" y="0"/>
                  </a:moveTo>
                  <a:lnTo>
                    <a:pt x="2915097" y="0"/>
                  </a:lnTo>
                  <a:lnTo>
                    <a:pt x="2915097" y="585786"/>
                  </a:lnTo>
                  <a:lnTo>
                    <a:pt x="0" y="585786"/>
                  </a:lnTo>
                  <a:close/>
                </a:path>
              </a:pathLst>
            </a:custGeom>
            <a:solidFill>
              <a:srgbClr val="F2F4F5">
                <a:alpha val="15686"/>
              </a:srgbClr>
            </a:solidFill>
            <a:ln w="38100" cap="sq">
              <a:solidFill>
                <a:srgbClr val="F2F4F5">
                  <a:alpha val="15686"/>
                </a:srgbClr>
              </a:solidFill>
              <a:prstDash val="solid"/>
              <a:miter/>
            </a:ln>
          </p:spPr>
        </p:sp>
        <p:sp>
          <p:nvSpPr>
            <p:cNvPr name="TextBox 6" id="6"/>
            <p:cNvSpPr txBox="true"/>
            <p:nvPr/>
          </p:nvSpPr>
          <p:spPr>
            <a:xfrm>
              <a:off x="0" y="-161925"/>
              <a:ext cx="2915097" cy="747711"/>
            </a:xfrm>
            <a:prstGeom prst="rect">
              <a:avLst/>
            </a:prstGeom>
          </p:spPr>
          <p:txBody>
            <a:bodyPr anchor="ctr" rtlCol="false" tIns="50800" lIns="50800" bIns="50800" rIns="50800"/>
            <a:lstStyle/>
            <a:p>
              <a:pPr algn="ctr" marL="0" indent="0" lvl="0">
                <a:lnSpc>
                  <a:spcPts val="10942"/>
                </a:lnSpc>
                <a:spcBef>
                  <a:spcPct val="0"/>
                </a:spcBef>
              </a:pPr>
            </a:p>
          </p:txBody>
        </p:sp>
      </p:grpSp>
      <p:sp>
        <p:nvSpPr>
          <p:cNvPr name="Freeform 7" id="7"/>
          <p:cNvSpPr/>
          <p:nvPr/>
        </p:nvSpPr>
        <p:spPr>
          <a:xfrm flipH="false" flipV="false" rot="0">
            <a:off x="1767333" y="1261723"/>
            <a:ext cx="15143355" cy="9025277"/>
          </a:xfrm>
          <a:custGeom>
            <a:avLst/>
            <a:gdLst/>
            <a:ahLst/>
            <a:cxnLst/>
            <a:rect r="r" b="b" t="t" l="l"/>
            <a:pathLst>
              <a:path h="9025277" w="15143355">
                <a:moveTo>
                  <a:pt x="0" y="0"/>
                </a:moveTo>
                <a:lnTo>
                  <a:pt x="15143355" y="0"/>
                </a:lnTo>
                <a:lnTo>
                  <a:pt x="15143355" y="9025277"/>
                </a:lnTo>
                <a:lnTo>
                  <a:pt x="0" y="9025277"/>
                </a:lnTo>
                <a:lnTo>
                  <a:pt x="0" y="0"/>
                </a:lnTo>
                <a:close/>
              </a:path>
            </a:pathLst>
          </a:custGeom>
          <a:blipFill>
            <a:blip r:embed="rId5"/>
            <a:stretch>
              <a:fillRect l="-7947" t="0" r="-1659" b="0"/>
            </a:stretch>
          </a:blipFill>
        </p:spPr>
      </p:sp>
      <p:sp>
        <p:nvSpPr>
          <p:cNvPr name="TextBox 8" id="8"/>
          <p:cNvSpPr txBox="true"/>
          <p:nvPr/>
        </p:nvSpPr>
        <p:spPr>
          <a:xfrm rot="0">
            <a:off x="2813256" y="-133350"/>
            <a:ext cx="14097432" cy="1189674"/>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ea typeface="Alata"/>
                <a:cs typeface="Alata"/>
                <a:sym typeface="Alata"/>
              </a:rPr>
              <a:t>Exploratory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DAGY4X_MEjA</dc:identifier>
  <dcterms:modified xsi:type="dcterms:W3CDTF">2011-08-01T06:04:30Z</dcterms:modified>
  <cp:revision>1</cp:revision>
  <dc:title>Black Modern Professional Business Project Presentation</dc:title>
</cp:coreProperties>
</file>